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1"/>
  </p:notesMasterIdLst>
  <p:sldIdLst>
    <p:sldId id="256" r:id="rId2"/>
    <p:sldId id="261" r:id="rId3"/>
    <p:sldId id="257" r:id="rId4"/>
    <p:sldId id="267" r:id="rId5"/>
    <p:sldId id="268" r:id="rId6"/>
    <p:sldId id="269" r:id="rId7"/>
    <p:sldId id="270" r:id="rId8"/>
    <p:sldId id="271" r:id="rId9"/>
    <p:sldId id="272" r:id="rId10"/>
    <p:sldId id="273" r:id="rId11"/>
    <p:sldId id="262" r:id="rId12"/>
    <p:sldId id="274" r:id="rId13"/>
    <p:sldId id="275" r:id="rId14"/>
    <p:sldId id="276" r:id="rId15"/>
    <p:sldId id="277" r:id="rId16"/>
    <p:sldId id="340" r:id="rId17"/>
    <p:sldId id="278" r:id="rId18"/>
    <p:sldId id="279" r:id="rId19"/>
    <p:sldId id="280" r:id="rId20"/>
    <p:sldId id="281" r:id="rId21"/>
    <p:sldId id="341" r:id="rId22"/>
    <p:sldId id="282" r:id="rId23"/>
    <p:sldId id="283" r:id="rId24"/>
    <p:sldId id="284" r:id="rId25"/>
    <p:sldId id="285" r:id="rId26"/>
    <p:sldId id="302" r:id="rId27"/>
    <p:sldId id="263"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264"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508B-B561-42B2-8A2E-31CFBA60834E}" type="datetimeFigureOut">
              <a:rPr lang="en-US" smtClean="0"/>
              <a:t>6/24/2023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0559E-167B-4B61-B28F-53727E7CC444}" type="slidenum">
              <a:rPr lang="en-US" smtClean="0"/>
              <a:t>‹#›</a:t>
            </a:fld>
            <a:endParaRPr lang="en-US"/>
          </a:p>
        </p:txBody>
      </p:sp>
    </p:spTree>
    <p:extLst>
      <p:ext uri="{BB962C8B-B14F-4D97-AF65-F5344CB8AC3E}">
        <p14:creationId xmlns:p14="http://schemas.microsoft.com/office/powerpoint/2010/main" val="231571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C20559E-167B-4B61-B28F-53727E7CC444}" type="slidenum">
              <a:rPr lang="en-US" smtClean="0"/>
              <a:t>29</a:t>
            </a:fld>
            <a:endParaRPr lang="en-US"/>
          </a:p>
        </p:txBody>
      </p:sp>
    </p:spTree>
    <p:extLst>
      <p:ext uri="{BB962C8B-B14F-4D97-AF65-F5344CB8AC3E}">
        <p14:creationId xmlns:p14="http://schemas.microsoft.com/office/powerpoint/2010/main" val="1955073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E9AD1AE-9D2C-4BC9-A10D-48CC0DA49CE0}" type="datetime1">
              <a:rPr lang="fr-FR" smtClean="0"/>
              <a:t>24/06/2023</a:t>
            </a:fld>
            <a:endParaRPr lang="fr-FR"/>
          </a:p>
        </p:txBody>
      </p:sp>
      <p:sp>
        <p:nvSpPr>
          <p:cNvPr id="5" name="Footer Placeholder 4"/>
          <p:cNvSpPr>
            <a:spLocks noGrp="1"/>
          </p:cNvSpPr>
          <p:nvPr>
            <p:ph type="ftr" sz="quarter" idx="11"/>
          </p:nvPr>
        </p:nvSpPr>
        <p:spPr>
          <a:xfrm>
            <a:off x="2692397" y="5037663"/>
            <a:ext cx="5214635" cy="279400"/>
          </a:xfrm>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4A5BDE94-4727-4585-B07D-29C32A2ADF6D}" type="slidenum">
              <a:rPr lang="fr-FR" smtClean="0"/>
              <a:t>‹#›</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83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B267260-5E98-498A-BA50-99035B8AD373}" type="datetime1">
              <a:rPr lang="fr-FR" smtClean="0"/>
              <a:t>24/06/2023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419575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6B6BDB7-650D-4474-9AC5-01B721546DE8}"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262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9B6814A-839D-4C56-96D7-05728DFF3B0A}"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585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D7E6F6B-620A-4799-8678-5F2A01DAB30F}"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8395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1D6441CE-58CD-4E8E-85EA-0D7836FAD13F}"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400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0BD5843-07DE-4471-A780-268A02A26E17}"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70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5EC1557-77D8-4EEA-83C4-3B85DBF88FEF}"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480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70E0C37-C758-49F7-865F-B96E7F18709D}"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909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364BBA-7CE6-4297-B6E7-BD07D6995C8A}"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32303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28DC1D7-6169-4001-9100-01E4C1DC76D5}" type="datetime1">
              <a:rPr lang="fr-FR" smtClean="0"/>
              <a:t>24/06/2023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5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49EDE95-9869-4712-9881-4D7862447EC5}" type="datetime1">
              <a:rPr lang="fr-FR" smtClean="0"/>
              <a:t>24/06/2023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124624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939ED73-95E1-4738-BADE-B81335D756BB}" type="datetime1">
              <a:rPr lang="fr-FR" smtClean="0"/>
              <a:t>24/06/2023</a:t>
            </a:fld>
            <a:endParaRPr lang="fr-FR"/>
          </a:p>
        </p:txBody>
      </p:sp>
      <p:sp>
        <p:nvSpPr>
          <p:cNvPr id="8" name="Footer Placeholder 7"/>
          <p:cNvSpPr>
            <a:spLocks noGrp="1"/>
          </p:cNvSpPr>
          <p:nvPr>
            <p:ph type="ftr" sz="quarter" idx="11"/>
          </p:nvPr>
        </p:nvSpPr>
        <p:spPr/>
        <p:txBody>
          <a:bodyPr/>
          <a:lstStyle/>
          <a:p>
            <a:r>
              <a:rPr lang="en-US"/>
              <a:t>Chapter 4 : Methods and Encapsulation                                                 Dr Mohamed Amine Mezghich</a:t>
            </a:r>
            <a:endParaRPr lang="fr-FR"/>
          </a:p>
        </p:txBody>
      </p:sp>
      <p:sp>
        <p:nvSpPr>
          <p:cNvPr id="9" name="Slide Number Placeholder 8"/>
          <p:cNvSpPr>
            <a:spLocks noGrp="1"/>
          </p:cNvSpPr>
          <p:nvPr>
            <p:ph type="sldNum" sz="quarter" idx="12"/>
          </p:nvPr>
        </p:nvSpPr>
        <p:spPr/>
        <p:txBody>
          <a:bodyPr/>
          <a:lstStyle/>
          <a:p>
            <a:fld id="{4A5BDE94-4727-4585-B07D-29C32A2ADF6D}" type="slidenum">
              <a:rPr lang="fr-FR" smtClean="0"/>
              <a:t>‹#›</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37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EBA0DFB-CF9E-4B93-B4C7-713565646766}" type="datetime1">
              <a:rPr lang="fr-FR" smtClean="0"/>
              <a:t>24/06/2023</a:t>
            </a:fld>
            <a:endParaRPr lang="fr-FR"/>
          </a:p>
        </p:txBody>
      </p:sp>
      <p:sp>
        <p:nvSpPr>
          <p:cNvPr id="4" name="Footer Placeholder 3"/>
          <p:cNvSpPr>
            <a:spLocks noGrp="1"/>
          </p:cNvSpPr>
          <p:nvPr>
            <p:ph type="ftr" sz="quarter" idx="11"/>
          </p:nvPr>
        </p:nvSpPr>
        <p:spPr/>
        <p:txBody>
          <a:bodyPr/>
          <a:lstStyle/>
          <a:p>
            <a:r>
              <a:rPr lang="en-US"/>
              <a:t>Chapter 4 : Methods and Encapsulation                                                 Dr Mohamed Amine Mezghich</a:t>
            </a:r>
            <a:endParaRPr lang="fr-FR"/>
          </a:p>
        </p:txBody>
      </p:sp>
      <p:sp>
        <p:nvSpPr>
          <p:cNvPr id="5" name="Slide Number Placeholder 4"/>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8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329FD-13E2-41A0-9D42-055F98C0D00C}" type="datetime1">
              <a:rPr lang="fr-FR" smtClean="0"/>
              <a:t>24/06/2023</a:t>
            </a:fld>
            <a:endParaRPr lang="fr-FR"/>
          </a:p>
        </p:txBody>
      </p:sp>
      <p:sp>
        <p:nvSpPr>
          <p:cNvPr id="3" name="Footer Placeholder 2"/>
          <p:cNvSpPr>
            <a:spLocks noGrp="1"/>
          </p:cNvSpPr>
          <p:nvPr>
            <p:ph type="ftr" sz="quarter" idx="11"/>
          </p:nvPr>
        </p:nvSpPr>
        <p:spPr/>
        <p:txBody>
          <a:bodyPr/>
          <a:lstStyle/>
          <a:p>
            <a:r>
              <a:rPr lang="en-US"/>
              <a:t>Chapter 4 : Methods and Encapsulation                                                 Dr Mohamed Amine Mezghich</a:t>
            </a:r>
            <a:endParaRPr lang="fr-FR"/>
          </a:p>
        </p:txBody>
      </p:sp>
      <p:sp>
        <p:nvSpPr>
          <p:cNvPr id="4" name="Slide Number Placeholder 3"/>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45895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D401110-E6FB-4844-9118-8CE6D2CBF10B}" type="datetime1">
              <a:rPr lang="fr-FR" smtClean="0"/>
              <a:t>24/06/2023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8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8129BB6-6C7F-4E63-9419-2B12ED51A94D}" type="datetime1">
              <a:rPr lang="fr-FR" smtClean="0"/>
              <a:t>24/06/2023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2720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C19F78A-0641-47DD-BB36-FF66B95750A0}" type="datetime1">
              <a:rPr lang="fr-FR" smtClean="0"/>
              <a:t>24/06/2023</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Chapter 4 : Methods and Encapsulation                                                 Dr Mohamed Amine Mezghich</a:t>
            </a:r>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BDE94-4727-4585-B07D-29C32A2ADF6D}" type="slidenum">
              <a:rPr lang="fr-FR" smtClean="0"/>
              <a:t>‹#›</a:t>
            </a:fld>
            <a:endParaRPr lang="fr-FR"/>
          </a:p>
        </p:txBody>
      </p:sp>
    </p:spTree>
    <p:extLst>
      <p:ext uri="{BB962C8B-B14F-4D97-AF65-F5344CB8AC3E}">
        <p14:creationId xmlns:p14="http://schemas.microsoft.com/office/powerpoint/2010/main" val="102939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boyarsky/sybex-1Z0-815-chapter-1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 xmlns:a16="http://schemas.microsoft.com/office/drawing/2014/main" id="{240410FD-5E16-4770-952E-BB2546523387}"/>
              </a:ext>
            </a:extLst>
          </p:cNvPr>
          <p:cNvSpPr>
            <a:spLocks noGrp="1"/>
          </p:cNvSpPr>
          <p:nvPr>
            <p:ph type="subTitle" idx="1"/>
          </p:nvPr>
        </p:nvSpPr>
        <p:spPr/>
        <p:txBody>
          <a:bodyPr>
            <a:normAutofit lnSpcReduction="10000"/>
          </a:bodyPr>
          <a:lstStyle/>
          <a:p>
            <a:r>
              <a:rPr lang="fr-FR" dirty="0"/>
              <a:t>Dr.-</a:t>
            </a:r>
            <a:r>
              <a:rPr lang="fr-FR" dirty="0" err="1"/>
              <a:t>Ing</a:t>
            </a:r>
            <a:r>
              <a:rPr lang="fr-FR" dirty="0"/>
              <a:t> Mohamed </a:t>
            </a:r>
            <a:r>
              <a:rPr lang="fr-FR"/>
              <a:t>Amine MEZGHICH</a:t>
            </a:r>
            <a:endParaRPr lang="fr-FR" dirty="0"/>
          </a:p>
          <a:p>
            <a:r>
              <a:rPr lang="fr-FR" dirty="0" err="1"/>
              <a:t>Associate</a:t>
            </a:r>
            <a:r>
              <a:rPr lang="fr-FR" dirty="0"/>
              <a:t> </a:t>
            </a:r>
            <a:r>
              <a:rPr lang="fr-FR" dirty="0" err="1"/>
              <a:t>Professor</a:t>
            </a:r>
            <a:r>
              <a:rPr lang="fr-FR" dirty="0"/>
              <a:t> </a:t>
            </a:r>
            <a:r>
              <a:rPr lang="fr-FR" dirty="0" err="1"/>
              <a:t>at</a:t>
            </a:r>
            <a:r>
              <a:rPr lang="fr-FR" dirty="0"/>
              <a:t> ENSI, CEO of Smart IT Partner</a:t>
            </a:r>
          </a:p>
          <a:p>
            <a:r>
              <a:rPr lang="fr-FR" dirty="0"/>
              <a:t>JAVA/J2EE </a:t>
            </a:r>
            <a:r>
              <a:rPr lang="fr-FR" dirty="0" err="1"/>
              <a:t>Certified</a:t>
            </a:r>
            <a:r>
              <a:rPr lang="fr-FR" dirty="0"/>
              <a:t> Trainer</a:t>
            </a:r>
          </a:p>
          <a:p>
            <a:endParaRPr lang="fr-FR" dirty="0"/>
          </a:p>
          <a:p>
            <a:endParaRPr lang="fr-FR" dirty="0"/>
          </a:p>
        </p:txBody>
      </p:sp>
      <p:pic>
        <p:nvPicPr>
          <p:cNvPr id="5" name="Picture 4" descr="RÃ©sultat de recherche d'images pour &quot;java&quot;">
            <a:extLst>
              <a:ext uri="{FF2B5EF4-FFF2-40B4-BE49-F238E27FC236}">
                <a16:creationId xmlns="" xmlns:a16="http://schemas.microsoft.com/office/drawing/2014/main" id="{776CC32E-521C-4FA1-A5CA-22521CD5FA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391508" cy="136481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079419" y="5925189"/>
            <a:ext cx="3779240" cy="646331"/>
          </a:xfrm>
          <a:prstGeom prst="rect">
            <a:avLst/>
          </a:prstGeom>
          <a:noFill/>
        </p:spPr>
        <p:txBody>
          <a:bodyPr wrap="none" rtlCol="0">
            <a:spAutoFit/>
          </a:bodyPr>
          <a:lstStyle/>
          <a:p>
            <a:pPr algn="ctr"/>
            <a:r>
              <a:rPr lang="fr-FR" b="1" dirty="0"/>
              <a:t>ma.mezghich@smart-it-partner.com</a:t>
            </a:r>
          </a:p>
          <a:p>
            <a:pPr algn="ctr"/>
            <a:r>
              <a:rPr lang="fr-FR" b="1" dirty="0"/>
              <a:t>amine.mezghich@ensi-uma.tn</a:t>
            </a:r>
          </a:p>
        </p:txBody>
      </p:sp>
      <p:sp>
        <p:nvSpPr>
          <p:cNvPr id="8" name="Titre 7">
            <a:extLst>
              <a:ext uri="{FF2B5EF4-FFF2-40B4-BE49-F238E27FC236}">
                <a16:creationId xmlns="" xmlns:a16="http://schemas.microsoft.com/office/drawing/2014/main" id="{6E43D6B1-73D9-4EE0-889F-18ABD1710B60}"/>
              </a:ext>
            </a:extLst>
          </p:cNvPr>
          <p:cNvSpPr>
            <a:spLocks noGrp="1"/>
          </p:cNvSpPr>
          <p:nvPr>
            <p:ph type="ctrTitle"/>
          </p:nvPr>
        </p:nvSpPr>
        <p:spPr>
          <a:xfrm>
            <a:off x="2692398" y="1871131"/>
            <a:ext cx="7148719" cy="1515533"/>
          </a:xfrm>
        </p:spPr>
        <p:txBody>
          <a:bodyPr/>
          <a:lstStyle/>
          <a:p>
            <a:r>
              <a:rPr lang="fr-FR" b="1" dirty="0"/>
              <a:t>OCP 11 Part 1 [1Z0-819]</a:t>
            </a:r>
            <a:endParaRPr lang="x-none" dirty="0"/>
          </a:p>
        </p:txBody>
      </p:sp>
      <p:pic>
        <p:nvPicPr>
          <p:cNvPr id="1026" name="Picture 2" descr="Oracle Certified Professional: Java 11 Developer (Part 2)">
            <a:extLst>
              <a:ext uri="{FF2B5EF4-FFF2-40B4-BE49-F238E27FC236}">
                <a16:creationId xmlns="" xmlns:a16="http://schemas.microsoft.com/office/drawing/2014/main" id="{1339C99B-CF49-4EC4-AFC2-DC9B1A58F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6987" y="6118"/>
            <a:ext cx="1865013" cy="18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84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endParaRPr lang="fr-FR" sz="3200" b="1" dirty="0">
              <a:solidFill>
                <a:srgbClr val="FF0000"/>
              </a:solidFill>
              <a:latin typeface="+mn-lt"/>
            </a:endParaRP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955570" y="2485177"/>
            <a:ext cx="10606900" cy="7663636"/>
          </a:xfrm>
          <a:prstGeom prst="rect">
            <a:avLst/>
          </a:prstGeom>
          <a:noFill/>
        </p:spPr>
        <p:txBody>
          <a:bodyPr wrap="square">
            <a:spAutoFit/>
          </a:bodyPr>
          <a:lstStyle/>
          <a:p>
            <a:r>
              <a:rPr lang="en-US" b="1" dirty="0">
                <a:solidFill>
                  <a:srgbClr val="0070C0"/>
                </a:solidFill>
              </a:rPr>
              <a:t>2-4) </a:t>
            </a:r>
            <a:r>
              <a:rPr lang="fr-FR" sz="1800" b="1" i="0" dirty="0" err="1">
                <a:solidFill>
                  <a:srgbClr val="0070C0"/>
                </a:solidFill>
                <a:effectLst/>
              </a:rPr>
              <a:t>Improved</a:t>
            </a:r>
            <a:r>
              <a:rPr lang="fr-FR" sz="1800" b="1" i="0" dirty="0">
                <a:solidFill>
                  <a:srgbClr val="0070C0"/>
                </a:solidFill>
                <a:effectLst/>
              </a:rPr>
              <a:t> Performance</a:t>
            </a:r>
            <a:r>
              <a:rPr lang="fr-FR" dirty="0">
                <a:solidFill>
                  <a:srgbClr val="0070C0"/>
                </a:solidFill>
              </a:rPr>
              <a:t> </a:t>
            </a:r>
            <a:r>
              <a:rPr lang="fr-FR" dirty="0"/>
              <a:t/>
            </a:r>
            <a:br>
              <a:rPr lang="fr-FR" dirty="0"/>
            </a:br>
            <a:r>
              <a:rPr lang="en-US" sz="1800" b="0" i="0" dirty="0">
                <a:solidFill>
                  <a:srgbClr val="000000"/>
                </a:solidFill>
                <a:effectLst/>
                <a:latin typeface="Georgia" panose="02040502050405020303" pitchFamily="18" charset="0"/>
              </a:rPr>
              <a:t>Since Java now knows which modules are required, it only needs to look at those at class loading time. This improves startup time for big programs and requires less memory to run.</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While these benefits may not seem significant for the small programs we’ve been writing, they are far more important for big applications. A web application can easily take a minute to start. Additionally, for some financial applications, every millisecond of performance is important.</a:t>
            </a:r>
            <a:r>
              <a:rPr lang="en-US" sz="2400" dirty="0"/>
              <a:t> </a:t>
            </a:r>
          </a:p>
          <a:p>
            <a:r>
              <a:rPr lang="fr-FR" b="1" i="0" dirty="0">
                <a:solidFill>
                  <a:srgbClr val="0070C0"/>
                </a:solidFill>
                <a:effectLst/>
              </a:rPr>
              <a:t>2-5) Unique Package </a:t>
            </a:r>
            <a:r>
              <a:rPr lang="fr-FR" b="1" i="0" dirty="0" err="1">
                <a:solidFill>
                  <a:srgbClr val="0070C0"/>
                </a:solidFill>
                <a:effectLst/>
              </a:rPr>
              <a:t>Enforcement</a:t>
            </a:r>
            <a:r>
              <a:rPr lang="fr-FR" dirty="0">
                <a:solidFill>
                  <a:srgbClr val="0070C0"/>
                </a:solidFill>
              </a:rPr>
              <a:t> </a:t>
            </a:r>
            <a:r>
              <a:rPr lang="fr-FR" sz="2400" dirty="0"/>
              <a:t/>
            </a:r>
            <a:br>
              <a:rPr lang="fr-FR" sz="2400" dirty="0"/>
            </a:br>
            <a:r>
              <a:rPr lang="en-US" sz="1800" b="0" i="0" dirty="0">
                <a:solidFill>
                  <a:srgbClr val="000000"/>
                </a:solidFill>
                <a:effectLst/>
                <a:latin typeface="Georgia" panose="02040502050405020303" pitchFamily="18" charset="0"/>
              </a:rPr>
              <a:t>A package is only allowed to be supplied by one module. No more unpleasant surprises about a package at runtime. There’s a list of all Java modules on GitHub at</a:t>
            </a:r>
            <a:br>
              <a:rPr lang="en-US" sz="1800" b="0" i="0" dirty="0">
                <a:solidFill>
                  <a:srgbClr val="000000"/>
                </a:solidFill>
                <a:effectLst/>
                <a:latin typeface="Georgia" panose="02040502050405020303" pitchFamily="18" charset="0"/>
              </a:rPr>
            </a:br>
            <a:r>
              <a:rPr lang="en-US" sz="1800" b="0" i="0" dirty="0">
                <a:solidFill>
                  <a:srgbClr val="0000FF"/>
                </a:solidFill>
                <a:effectLst/>
                <a:latin typeface="Georgia" panose="02040502050405020303" pitchFamily="18" charset="0"/>
              </a:rPr>
              <a:t>https://github.com/sormuras/modules/blob/master/README.md</a:t>
            </a:r>
            <a:r>
              <a:rPr lang="en-US" sz="1800" b="0" i="0" dirty="0">
                <a:solidFill>
                  <a:srgbClr val="000000"/>
                </a:solidFill>
                <a:effectLst/>
                <a:latin typeface="Georgia" panose="02040502050405020303" pitchFamily="18" charset="0"/>
              </a:rPr>
              <a:t>.</a:t>
            </a:r>
            <a:br>
              <a:rPr lang="en-US" sz="1800" b="0" i="0" dirty="0">
                <a:solidFill>
                  <a:srgbClr val="000000"/>
                </a:solidFill>
                <a:effectLst/>
                <a:latin typeface="Georgia" panose="02040502050405020303" pitchFamily="18" charset="0"/>
              </a:rPr>
            </a:br>
            <a:r>
              <a:rPr lang="en-US" sz="1800" b="1" i="0" dirty="0">
                <a:solidFill>
                  <a:srgbClr val="FF0000"/>
                </a:solidFill>
                <a:effectLst/>
                <a:latin typeface="Georgia" panose="02040502050405020303" pitchFamily="18" charset="0"/>
              </a:rPr>
              <a:t>The 1Z0-816 exam covers some strategies for migrating existing applications to modules</a:t>
            </a:r>
            <a:r>
              <a:rPr lang="en-US" sz="1800" b="0" i="0" dirty="0">
                <a:solidFill>
                  <a:srgbClr val="000000"/>
                </a:solidFill>
                <a:effectLst/>
                <a:latin typeface="Georgia" panose="02040502050405020303" pitchFamily="18" charset="0"/>
              </a:rPr>
              <a:t>. For now, just beware that the </a:t>
            </a:r>
            <a:r>
              <a:rPr lang="en-US" sz="1800" b="1" i="0" dirty="0">
                <a:solidFill>
                  <a:srgbClr val="FF0000"/>
                </a:solidFill>
                <a:effectLst/>
                <a:latin typeface="Georgia" panose="02040502050405020303" pitchFamily="18" charset="0"/>
              </a:rPr>
              <a:t>1Z0-815 exam covers just the simplest use cases for modules</a:t>
            </a:r>
            <a:r>
              <a:rPr lang="en-US" sz="1800" b="0" i="0" dirty="0">
                <a:solidFill>
                  <a:srgbClr val="000000"/>
                </a:solidFill>
                <a:effectLst/>
                <a:latin typeface="Georgia" panose="02040502050405020303" pitchFamily="18" charset="0"/>
              </a:rPr>
              <a:t>.</a:t>
            </a:r>
            <a:r>
              <a:rPr lang="en-US" sz="2400" dirty="0"/>
              <a:t> </a:t>
            </a:r>
            <a:br>
              <a:rPr lang="en-US" sz="2400" dirty="0"/>
            </a:br>
            <a:r>
              <a:rPr lang="en-US" sz="2400" dirty="0"/>
              <a:t> </a:t>
            </a:r>
            <a:br>
              <a:rPr lang="en-US" sz="2400" dirty="0"/>
            </a:br>
            <a:r>
              <a:rPr lang="en-US" sz="2400" dirty="0"/>
              <a:t/>
            </a:r>
            <a:br>
              <a:rPr lang="en-US" sz="2400" dirty="0"/>
            </a:br>
            <a:r>
              <a:rPr lang="en-US" sz="2400" dirty="0"/>
              <a:t/>
            </a:r>
            <a:br>
              <a:rPr lang="en-US" sz="2400" dirty="0"/>
            </a:br>
            <a:r>
              <a:rPr lang="fr-FR" sz="2400" dirty="0"/>
              <a:t/>
            </a:r>
            <a:br>
              <a:rPr lang="fr-FR" sz="2400" dirty="0"/>
            </a:br>
            <a:r>
              <a:rPr lang="en-US" sz="2400" dirty="0"/>
              <a:t/>
            </a:r>
            <a:br>
              <a:rPr lang="en-US" sz="2400" dirty="0"/>
            </a:br>
            <a:endParaRPr lang="fr-FR" sz="2400" b="1" i="0" dirty="0">
              <a:solidFill>
                <a:srgbClr val="0070C0"/>
              </a:solidFill>
              <a:effectLst/>
              <a:latin typeface="+mj-lt"/>
            </a:endParaRPr>
          </a:p>
          <a:p>
            <a:r>
              <a:rPr lang="en-US" sz="2400" dirty="0"/>
              <a:t/>
            </a:r>
            <a:br>
              <a:rPr lang="en-US" sz="2400" dirty="0"/>
            </a:br>
            <a:r>
              <a:rPr lang="fr-FR" sz="2400" b="1" dirty="0">
                <a:solidFill>
                  <a:srgbClr val="0070C0"/>
                </a:solidFill>
                <a:latin typeface="+mj-lt"/>
              </a:rPr>
              <a:t> </a:t>
            </a:r>
            <a:r>
              <a:rPr lang="en-US" dirty="0"/>
              <a:t/>
            </a:r>
            <a:br>
              <a:rPr lang="en-US" dirty="0"/>
            </a:br>
            <a:r>
              <a:rPr lang="en-US" dirty="0"/>
              <a:t/>
            </a:r>
            <a:br>
              <a:rPr lang="en-US" dirty="0"/>
            </a:br>
            <a:r>
              <a:rPr lang="en-US" dirty="0"/>
              <a:t/>
            </a:r>
            <a:br>
              <a:rPr lang="en-US" dirty="0"/>
            </a:br>
            <a:endParaRPr lang="x-none" dirty="0"/>
          </a:p>
        </p:txBody>
      </p:sp>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58816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753934"/>
            <a:ext cx="9743046" cy="1200329"/>
          </a:xfrm>
          <a:prstGeom prst="rect">
            <a:avLst/>
          </a:prstGeom>
          <a:noFill/>
        </p:spPr>
        <p:txBody>
          <a:bodyPr wrap="square">
            <a:spAutoFit/>
          </a:bodyPr>
          <a:lstStyle/>
          <a:p>
            <a:pPr algn="just"/>
            <a:r>
              <a:rPr lang="en-US" sz="1800" b="0" i="0" dirty="0">
                <a:solidFill>
                  <a:srgbClr val="000000"/>
                </a:solidFill>
                <a:effectLst/>
                <a:latin typeface="Georgia" panose="02040502050405020303" pitchFamily="18" charset="0"/>
              </a:rPr>
              <a:t>In this section, we will create, build, and run the </a:t>
            </a:r>
            <a:r>
              <a:rPr lang="en-US" b="1" i="0" dirty="0" err="1">
                <a:solidFill>
                  <a:srgbClr val="0070C0"/>
                </a:solidFill>
                <a:effectLst/>
                <a:ea typeface="Microsoft GothicNeo Light" panose="020B0503020000020004" pitchFamily="34" charset="-127"/>
                <a:cs typeface="Microsoft GothicNeo Light" panose="020B0503020000020004" pitchFamily="34" charset="-127"/>
              </a:rPr>
              <a:t>zoo.animal.feeding</a:t>
            </a:r>
            <a:r>
              <a:rPr lang="en-US" b="1" dirty="0">
                <a:solidFill>
                  <a:srgbClr val="0070C0"/>
                </a:solidFill>
                <a:ea typeface="Microsoft GothicNeo Light" panose="020B0503020000020004" pitchFamily="34" charset="-127"/>
                <a:cs typeface="Microsoft GothicNeo Light" panose="020B0503020000020004" pitchFamily="34" charset="-127"/>
              </a:rPr>
              <a:t> </a:t>
            </a:r>
            <a:r>
              <a:rPr lang="en-US" sz="1800" b="0" i="0" dirty="0">
                <a:solidFill>
                  <a:srgbClr val="000000"/>
                </a:solidFill>
                <a:effectLst/>
                <a:latin typeface="Georgia" panose="02040502050405020303" pitchFamily="18" charset="0"/>
              </a:rPr>
              <a:t>module. We chose this one to start with because all the other modules depend on it. </a:t>
            </a:r>
            <a:r>
              <a:rPr lang="en-US" sz="1800" b="0" i="0" dirty="0">
                <a:solidFill>
                  <a:srgbClr val="0000FF"/>
                </a:solidFill>
                <a:effectLst/>
                <a:latin typeface="Georgia" panose="02040502050405020303" pitchFamily="18" charset="0"/>
              </a:rPr>
              <a:t>Figure 11.3 </a:t>
            </a:r>
            <a:r>
              <a:rPr lang="en-US" sz="1800" b="0" i="0" dirty="0">
                <a:solidFill>
                  <a:srgbClr val="000000"/>
                </a:solidFill>
                <a:effectLst/>
                <a:latin typeface="Georgia" panose="02040502050405020303" pitchFamily="18" charset="0"/>
              </a:rPr>
              <a:t>shows the design of this module. In addition to the </a:t>
            </a:r>
            <a:r>
              <a:rPr lang="en-US" b="1" i="0" dirty="0">
                <a:solidFill>
                  <a:srgbClr val="0070C0"/>
                </a:solidFill>
                <a:effectLst/>
              </a:rPr>
              <a:t>module-info.java </a:t>
            </a:r>
            <a:r>
              <a:rPr lang="en-US" sz="1800" b="0" i="0" dirty="0">
                <a:solidFill>
                  <a:srgbClr val="000000"/>
                </a:solidFill>
                <a:effectLst/>
                <a:latin typeface="Georgia" panose="02040502050405020303" pitchFamily="18" charset="0"/>
              </a:rPr>
              <a:t>file, it has one package with one class inside.</a:t>
            </a:r>
            <a:r>
              <a:rPr lang="en-US" dirty="0"/>
              <a:t> </a:t>
            </a:r>
            <a:br>
              <a:rPr lang="en-US" dirty="0"/>
            </a:br>
            <a:endParaRPr lang="x-none" dirty="0"/>
          </a:p>
        </p:txBody>
      </p:sp>
      <p:pic>
        <p:nvPicPr>
          <p:cNvPr id="10" name="Image 9">
            <a:extLst>
              <a:ext uri="{FF2B5EF4-FFF2-40B4-BE49-F238E27FC236}">
                <a16:creationId xmlns="" xmlns:a16="http://schemas.microsoft.com/office/drawing/2014/main" id="{EA9D4640-C85C-453B-80CA-7471EC78943D}"/>
              </a:ext>
            </a:extLst>
          </p:cNvPr>
          <p:cNvPicPr>
            <a:picLocks noChangeAspect="1"/>
          </p:cNvPicPr>
          <p:nvPr/>
        </p:nvPicPr>
        <p:blipFill>
          <a:blip r:embed="rId2"/>
          <a:stretch>
            <a:fillRect/>
          </a:stretch>
        </p:blipFill>
        <p:spPr>
          <a:xfrm>
            <a:off x="1153551" y="3723747"/>
            <a:ext cx="5976447" cy="2152121"/>
          </a:xfrm>
          <a:prstGeom prst="rect">
            <a:avLst/>
          </a:prstGeom>
        </p:spPr>
      </p:pic>
      <p:sp>
        <p:nvSpPr>
          <p:cNvPr id="11" name="ZoneTexte 10">
            <a:extLst>
              <a:ext uri="{FF2B5EF4-FFF2-40B4-BE49-F238E27FC236}">
                <a16:creationId xmlns="" xmlns:a16="http://schemas.microsoft.com/office/drawing/2014/main" id="{249EC3FC-A41B-457A-ADD6-8E46459985A0}"/>
              </a:ext>
            </a:extLst>
          </p:cNvPr>
          <p:cNvSpPr txBox="1"/>
          <p:nvPr/>
        </p:nvSpPr>
        <p:spPr>
          <a:xfrm>
            <a:off x="7129998" y="4053242"/>
            <a:ext cx="4128940" cy="1477328"/>
          </a:xfrm>
          <a:prstGeom prst="rect">
            <a:avLst/>
          </a:prstGeom>
          <a:noFill/>
        </p:spPr>
        <p:txBody>
          <a:bodyPr wrap="square" rtlCol="0">
            <a:spAutoFit/>
          </a:bodyPr>
          <a:lstStyle/>
          <a:p>
            <a:pPr algn="just"/>
            <a:r>
              <a:rPr lang="en-US" sz="1800" b="0" i="0" dirty="0">
                <a:solidFill>
                  <a:srgbClr val="000000"/>
                </a:solidFill>
                <a:effectLst/>
                <a:latin typeface="Georgia" panose="02040502050405020303" pitchFamily="18" charset="0"/>
              </a:rPr>
              <a:t>In the next sections, we will create, compile, run, and package the</a:t>
            </a:r>
            <a:br>
              <a:rPr lang="en-US" sz="1800" b="0" i="0" dirty="0">
                <a:solidFill>
                  <a:srgbClr val="000000"/>
                </a:solidFill>
                <a:effectLst/>
                <a:latin typeface="Georgia" panose="02040502050405020303" pitchFamily="18" charset="0"/>
              </a:rPr>
            </a:br>
            <a:r>
              <a:rPr lang="en-US" sz="1800" b="1" i="0" dirty="0" err="1">
                <a:solidFill>
                  <a:srgbClr val="0070C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a:t>
            </a:r>
          </a:p>
          <a:p>
            <a:pPr algn="just"/>
            <a:r>
              <a:rPr lang="en-US" dirty="0"/>
              <a:t> </a:t>
            </a:r>
            <a:br>
              <a:rPr lang="en-US" dirty="0"/>
            </a:br>
            <a:endParaRPr lang="x-none" dirty="0"/>
          </a:p>
        </p:txBody>
      </p:sp>
      <p:sp>
        <p:nvSpPr>
          <p:cNvPr id="13"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901300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4071258" y="2182129"/>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304990" y="2546078"/>
            <a:ext cx="9743046" cy="4154984"/>
          </a:xfrm>
          <a:prstGeom prst="rect">
            <a:avLst/>
          </a:prstGeom>
          <a:noFill/>
        </p:spPr>
        <p:txBody>
          <a:bodyPr wrap="square">
            <a:spAutoFit/>
          </a:bodyPr>
          <a:lstStyle/>
          <a:p>
            <a:r>
              <a:rPr lang="fr-FR" sz="1800" b="1" i="0" dirty="0">
                <a:solidFill>
                  <a:srgbClr val="0070C0"/>
                </a:solidFill>
                <a:effectLst/>
              </a:rPr>
              <a:t>2-1) </a:t>
            </a:r>
            <a:r>
              <a:rPr lang="fr-FR" sz="1800" b="1" i="0" dirty="0" err="1">
                <a:solidFill>
                  <a:srgbClr val="0070C0"/>
                </a:solidFill>
                <a:effectLst/>
              </a:rPr>
              <a:t>Creating</a:t>
            </a:r>
            <a:r>
              <a:rPr lang="fr-FR" sz="1800" b="1" i="0" dirty="0">
                <a:solidFill>
                  <a:srgbClr val="0070C0"/>
                </a:solidFill>
                <a:effectLst/>
              </a:rPr>
              <a:t> the Files</a:t>
            </a:r>
            <a:endParaRPr lang="fr-FR" sz="1800" i="0" dirty="0">
              <a:solidFill>
                <a:srgbClr val="0070C0"/>
              </a:solidFill>
              <a:effectLst/>
            </a:endParaRPr>
          </a:p>
          <a:p>
            <a:r>
              <a:rPr lang="fr-FR" sz="1800" b="0" i="0" dirty="0">
                <a:solidFill>
                  <a:srgbClr val="000000"/>
                </a:solidFill>
                <a:effectLst/>
                <a:latin typeface="Georgia" panose="02040502050405020303" pitchFamily="18" charset="0"/>
              </a:rPr>
              <a:t>So, </a:t>
            </a:r>
            <a:r>
              <a:rPr lang="fr-FR" sz="1800" b="0" i="0" dirty="0" err="1">
                <a:solidFill>
                  <a:srgbClr val="000000"/>
                </a:solidFill>
                <a:effectLst/>
                <a:latin typeface="Georgia" panose="02040502050405020303" pitchFamily="18" charset="0"/>
              </a:rPr>
              <a:t>let’s</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create</a:t>
            </a:r>
            <a:r>
              <a:rPr lang="fr-FR" sz="1800" b="0" i="0" dirty="0">
                <a:solidFill>
                  <a:srgbClr val="000000"/>
                </a:solidFill>
                <a:effectLst/>
                <a:latin typeface="Georgia" panose="02040502050405020303" pitchFamily="18" charset="0"/>
              </a:rPr>
              <a:t> a simple class.</a:t>
            </a:r>
            <a:br>
              <a:rPr lang="fr-FR" sz="1800" b="0" i="0" dirty="0">
                <a:solidFill>
                  <a:srgbClr val="000000"/>
                </a:solidFill>
                <a:effectLst/>
                <a:latin typeface="Georgia" panose="02040502050405020303" pitchFamily="18" charset="0"/>
              </a:rPr>
            </a:br>
            <a:endParaRPr lang="fr-FR" sz="1800" b="0" i="0" dirty="0">
              <a:solidFill>
                <a:srgbClr val="000000"/>
              </a:solidFill>
              <a:effectLst/>
              <a:latin typeface="Georgia" panose="02040502050405020303" pitchFamily="18" charset="0"/>
            </a:endParaRPr>
          </a:p>
          <a:p>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package </a:t>
            </a: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zoo.animal.feeding</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b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public class </a:t>
            </a: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Task</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b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public </a:t>
            </a: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static</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void</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main(String... args) {</a:t>
            </a:r>
            <a:b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System.out.println</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("All </a:t>
            </a:r>
            <a:r>
              <a:rPr lang="fr-FR"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fed</a:t>
            </a: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a:t>
            </a:r>
            <a:b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lang="fr-FR"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endParaRPr lang="fr-FR" dirty="0">
              <a:solidFill>
                <a:srgbClr val="000000"/>
              </a:solidFill>
              <a:latin typeface="LiberationMono"/>
            </a:endParaRPr>
          </a:p>
          <a:p>
            <a:r>
              <a:rPr lang="fr-FR" sz="1800" b="0" i="0" dirty="0">
                <a:solidFill>
                  <a:srgbClr val="000000"/>
                </a:solidFill>
                <a:effectLst/>
                <a:latin typeface="Georgia" panose="02040502050405020303" pitchFamily="18" charset="0"/>
              </a:rPr>
              <a:t>Next </a:t>
            </a:r>
            <a:r>
              <a:rPr lang="fr-FR" sz="1800" b="0" i="0" dirty="0" err="1">
                <a:solidFill>
                  <a:srgbClr val="000000"/>
                </a:solidFill>
                <a:effectLst/>
                <a:latin typeface="Georgia" panose="02040502050405020303" pitchFamily="18" charset="0"/>
              </a:rPr>
              <a:t>comes</a:t>
            </a:r>
            <a:r>
              <a:rPr lang="fr-FR" sz="1800" b="0" i="0" dirty="0">
                <a:solidFill>
                  <a:srgbClr val="000000"/>
                </a:solidFill>
                <a:effectLst/>
                <a:latin typeface="Georgia" panose="02040502050405020303" pitchFamily="18" charset="0"/>
              </a:rPr>
              <a:t> the </a:t>
            </a:r>
            <a:r>
              <a:rPr lang="fr-FR" sz="1800" b="0" i="0" dirty="0">
                <a:solidFill>
                  <a:srgbClr val="000000"/>
                </a:solidFill>
                <a:effectLst/>
                <a:latin typeface="LiberationMono"/>
              </a:rPr>
              <a:t>module-info.java </a:t>
            </a:r>
            <a:r>
              <a:rPr lang="fr-FR" sz="1800" b="0" i="0" dirty="0">
                <a:solidFill>
                  <a:srgbClr val="000000"/>
                </a:solidFill>
                <a:effectLst/>
                <a:latin typeface="Georgia" panose="02040502050405020303" pitchFamily="18" charset="0"/>
              </a:rPr>
              <a:t>file. This </a:t>
            </a:r>
            <a:r>
              <a:rPr lang="fr-FR" sz="1800" b="0" i="0" dirty="0" err="1">
                <a:solidFill>
                  <a:srgbClr val="000000"/>
                </a:solidFill>
                <a:effectLst/>
                <a:latin typeface="Georgia" panose="02040502050405020303" pitchFamily="18" charset="0"/>
              </a:rPr>
              <a:t>is</a:t>
            </a:r>
            <a:r>
              <a:rPr lang="fr-FR" sz="1800" b="0" i="0" dirty="0">
                <a:solidFill>
                  <a:srgbClr val="000000"/>
                </a:solidFill>
                <a:effectLst/>
                <a:latin typeface="Georgia" panose="02040502050405020303" pitchFamily="18" charset="0"/>
              </a:rPr>
              <a:t> the </a:t>
            </a:r>
            <a:r>
              <a:rPr lang="fr-FR" sz="1800" b="0" i="0" dirty="0" err="1">
                <a:solidFill>
                  <a:srgbClr val="000000"/>
                </a:solidFill>
                <a:effectLst/>
                <a:latin typeface="Georgia" panose="02040502050405020303" pitchFamily="18" charset="0"/>
              </a:rPr>
              <a:t>simplest</a:t>
            </a:r>
            <a:r>
              <a:rPr lang="fr-FR" sz="1800" b="0" i="0" dirty="0">
                <a:solidFill>
                  <a:srgbClr val="000000"/>
                </a:solidFill>
                <a:effectLst/>
                <a:latin typeface="Georgia" panose="02040502050405020303" pitchFamily="18" charset="0"/>
              </a:rPr>
              <a:t> possible</a:t>
            </a:r>
            <a:r>
              <a:rPr lang="fr-FR" dirty="0"/>
              <a:t>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647294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447978"/>
            <a:ext cx="10625007" cy="4431983"/>
          </a:xfrm>
          <a:prstGeom prst="rect">
            <a:avLst/>
          </a:prstGeom>
          <a:noFill/>
        </p:spPr>
        <p:txBody>
          <a:bodyPr wrap="square">
            <a:spAutoFit/>
          </a:bodyPr>
          <a:lstStyle/>
          <a:p>
            <a:r>
              <a:rPr lang="fr-FR" sz="1800" b="1" i="0" dirty="0">
                <a:solidFill>
                  <a:srgbClr val="0070C0"/>
                </a:solidFill>
                <a:effectLst/>
              </a:rPr>
              <a:t>2-1) </a:t>
            </a:r>
            <a:r>
              <a:rPr lang="fr-FR" sz="1800" b="1" i="0" dirty="0" err="1">
                <a:solidFill>
                  <a:srgbClr val="0070C0"/>
                </a:solidFill>
                <a:effectLst/>
              </a:rPr>
              <a:t>Creating</a:t>
            </a:r>
            <a:r>
              <a:rPr lang="fr-FR" sz="1800" b="1" i="0" dirty="0">
                <a:solidFill>
                  <a:srgbClr val="0070C0"/>
                </a:solidFill>
                <a:effectLst/>
              </a:rPr>
              <a:t> the Files</a:t>
            </a:r>
            <a:endParaRPr lang="fr-FR" sz="1800" i="0" dirty="0">
              <a:solidFill>
                <a:srgbClr val="0070C0"/>
              </a:solidFill>
              <a:effectLst/>
            </a:endParaRPr>
          </a:p>
          <a:p>
            <a:r>
              <a:rPr lang="en-US"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module </a:t>
            </a:r>
            <a:r>
              <a:rPr lang="en-US" sz="2400" b="0" i="0" dirty="0" err="1">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zoo.animal.feeding</a:t>
            </a:r>
            <a:r>
              <a:rPr lang="en-US"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br>
              <a:rPr lang="en-US"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lang="en-US" sz="2400" b="0" i="0" dirty="0">
                <a:solidFill>
                  <a:srgbClr val="0070C0"/>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p>
          <a:p>
            <a:r>
              <a:rPr lang="en-US" sz="1800" b="0" i="0" dirty="0">
                <a:solidFill>
                  <a:srgbClr val="000000"/>
                </a:solidFill>
                <a:effectLst/>
                <a:latin typeface="Georgia" panose="02040502050405020303" pitchFamily="18" charset="0"/>
              </a:rPr>
              <a:t>There are a few key differences between a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 and </a:t>
            </a:r>
            <a:r>
              <a:rPr lang="en-US" sz="1800" b="0" i="0" dirty="0" smtClean="0">
                <a:solidFill>
                  <a:srgbClr val="000000"/>
                </a:solidFill>
                <a:effectLst/>
                <a:latin typeface="Georgia" panose="02040502050405020303" pitchFamily="18" charset="0"/>
              </a:rPr>
              <a:t>a regular </a:t>
            </a:r>
            <a:r>
              <a:rPr lang="en-US" sz="1800" b="0" i="0" dirty="0">
                <a:solidFill>
                  <a:srgbClr val="000000"/>
                </a:solidFill>
                <a:effectLst/>
                <a:latin typeface="Georgia" panose="02040502050405020303" pitchFamily="18" charset="0"/>
              </a:rPr>
              <a:t>Java class: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1-The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 must be in the root directory of your module. Regular Java classes should be in packages.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2-The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 must use the keyword </a:t>
            </a:r>
            <a:r>
              <a:rPr lang="en-US" sz="1800" b="0" i="0" dirty="0">
                <a:solidFill>
                  <a:srgbClr val="000000"/>
                </a:solidFill>
                <a:effectLst/>
                <a:latin typeface="LiberationMono"/>
              </a:rPr>
              <a:t>module </a:t>
            </a:r>
            <a:r>
              <a:rPr lang="en-US" sz="1800" b="0" i="0" dirty="0">
                <a:solidFill>
                  <a:srgbClr val="000000"/>
                </a:solidFill>
                <a:effectLst/>
                <a:latin typeface="Georgia" panose="02040502050405020303" pitchFamily="18" charset="0"/>
              </a:rPr>
              <a:t>instead of </a:t>
            </a:r>
            <a:r>
              <a:rPr lang="en-US" sz="1800" b="0" i="0" dirty="0">
                <a:solidFill>
                  <a:srgbClr val="000000"/>
                </a:solidFill>
                <a:effectLst/>
                <a:latin typeface="LiberationMono"/>
              </a:rPr>
              <a:t>class</a:t>
            </a:r>
            <a:r>
              <a:rPr lang="en-US" sz="1800" b="0" i="0" dirty="0">
                <a:solidFill>
                  <a:srgbClr val="000000"/>
                </a:solidFill>
                <a:effectLst/>
                <a:latin typeface="Georgia" panose="02040502050405020303" pitchFamily="18" charset="0"/>
              </a:rPr>
              <a:t>, </a:t>
            </a:r>
            <a:r>
              <a:rPr lang="en-US" sz="1800" b="0" i="0" dirty="0">
                <a:solidFill>
                  <a:srgbClr val="000000"/>
                </a:solidFill>
                <a:effectLst/>
                <a:latin typeface="LiberationMono"/>
              </a:rPr>
              <a:t>interface</a:t>
            </a:r>
            <a:r>
              <a:rPr lang="en-US" sz="1800" b="0" i="0" dirty="0">
                <a:solidFill>
                  <a:srgbClr val="000000"/>
                </a:solidFill>
                <a:effectLst/>
                <a:latin typeface="Georgia" panose="02040502050405020303" pitchFamily="18" charset="0"/>
              </a:rPr>
              <a:t>, or </a:t>
            </a:r>
            <a:r>
              <a:rPr lang="en-US" sz="1800" b="0" i="0" dirty="0" err="1">
                <a:solidFill>
                  <a:srgbClr val="000000"/>
                </a:solidFill>
                <a:effectLst/>
                <a:latin typeface="LiberationMono"/>
              </a:rPr>
              <a:t>enum</a:t>
            </a:r>
            <a:r>
              <a:rPr lang="en-US" sz="1800" b="0" i="0" dirty="0">
                <a:solidFill>
                  <a:srgbClr val="000000"/>
                </a:solidFill>
                <a:effectLst/>
                <a:latin typeface="Georgia" panose="02040502050405020303" pitchFamily="18" charset="0"/>
              </a:rPr>
              <a:t>.</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3-The module name follows the naming rules for package names. It often includes periods (</a:t>
            </a:r>
            <a:r>
              <a:rPr lang="en-US" sz="1800" b="0" i="0" dirty="0">
                <a:solidFill>
                  <a:srgbClr val="000000"/>
                </a:solidFill>
                <a:effectLst/>
                <a:latin typeface="LiberationMono"/>
              </a:rPr>
              <a:t>.</a:t>
            </a:r>
            <a:r>
              <a:rPr lang="en-US" sz="1800" b="0" i="0" dirty="0">
                <a:solidFill>
                  <a:srgbClr val="000000"/>
                </a:solidFill>
                <a:effectLst/>
                <a:latin typeface="Georgia" panose="02040502050405020303" pitchFamily="18" charset="0"/>
              </a:rPr>
              <a:t>) in its name. Regular class and package names are not allowed to have dashes (</a:t>
            </a:r>
            <a:r>
              <a:rPr lang="en-US" sz="1800" b="0" i="0" dirty="0">
                <a:solidFill>
                  <a:srgbClr val="000000"/>
                </a:solidFill>
                <a:effectLst/>
                <a:latin typeface="LiberationMono"/>
              </a:rPr>
              <a:t>-</a:t>
            </a:r>
            <a:r>
              <a:rPr lang="en-US" sz="1800" b="0" i="0" dirty="0">
                <a:solidFill>
                  <a:srgbClr val="000000"/>
                </a:solidFill>
                <a:effectLst/>
                <a:latin typeface="Georgia" panose="02040502050405020303" pitchFamily="18" charset="0"/>
              </a:rPr>
              <a:t>). Module names follow the same rule.</a:t>
            </a:r>
            <a:r>
              <a:rPr lang="en-US" dirty="0"/>
              <a:t>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9" name="Image 8">
            <a:extLst>
              <a:ext uri="{FF2B5EF4-FFF2-40B4-BE49-F238E27FC236}">
                <a16:creationId xmlns="" xmlns:a16="http://schemas.microsoft.com/office/drawing/2014/main" id="{E387B5A8-8D04-4211-8207-6E445E460AE3}"/>
              </a:ext>
            </a:extLst>
          </p:cNvPr>
          <p:cNvPicPr>
            <a:picLocks noChangeAspect="1"/>
          </p:cNvPicPr>
          <p:nvPr/>
        </p:nvPicPr>
        <p:blipFill>
          <a:blip r:embed="rId2"/>
          <a:stretch>
            <a:fillRect/>
          </a:stretch>
        </p:blipFill>
        <p:spPr>
          <a:xfrm>
            <a:off x="5449332" y="1885493"/>
            <a:ext cx="5633107" cy="1342877"/>
          </a:xfrm>
          <a:prstGeom prst="rect">
            <a:avLst/>
          </a:prstGeom>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764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494510"/>
            <a:ext cx="9743046" cy="2585323"/>
          </a:xfrm>
          <a:prstGeom prst="rect">
            <a:avLst/>
          </a:prstGeom>
          <a:noFill/>
        </p:spPr>
        <p:txBody>
          <a:bodyPr wrap="square">
            <a:spAutoFit/>
          </a:bodyPr>
          <a:lstStyle/>
          <a:p>
            <a:r>
              <a:rPr lang="en-US" dirty="0"/>
              <a:t>The next step is to make sure the files are in the right</a:t>
            </a:r>
          </a:p>
          <a:p>
            <a:r>
              <a:rPr lang="en-US" dirty="0"/>
              <a:t> directory structure.  Figure 11.4 shows the expected </a:t>
            </a:r>
          </a:p>
          <a:p>
            <a:r>
              <a:rPr lang="en-US" dirty="0"/>
              <a:t>directory structure.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10" name="Image 9">
            <a:extLst>
              <a:ext uri="{FF2B5EF4-FFF2-40B4-BE49-F238E27FC236}">
                <a16:creationId xmlns="" xmlns:a16="http://schemas.microsoft.com/office/drawing/2014/main" id="{01F6B748-98BD-4C68-80C4-ECDA66C79B2D}"/>
              </a:ext>
            </a:extLst>
          </p:cNvPr>
          <p:cNvPicPr>
            <a:picLocks noChangeAspect="1"/>
          </p:cNvPicPr>
          <p:nvPr/>
        </p:nvPicPr>
        <p:blipFill>
          <a:blip r:embed="rId2"/>
          <a:stretch>
            <a:fillRect/>
          </a:stretch>
        </p:blipFill>
        <p:spPr>
          <a:xfrm>
            <a:off x="7138313" y="2452803"/>
            <a:ext cx="3486936" cy="3516197"/>
          </a:xfrm>
          <a:prstGeom prst="rect">
            <a:avLst/>
          </a:prstGeom>
          <a:effectLst>
            <a:outerShdw blurRad="50800" dist="38100" dir="2700000" algn="tl" rotWithShape="0">
              <a:prstClr val="black">
                <a:alpha val="40000"/>
              </a:prstClr>
            </a:outerShdw>
          </a:effectLst>
        </p:spPr>
      </p:pic>
      <p:sp>
        <p:nvSpPr>
          <p:cNvPr id="11"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503899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644017"/>
            <a:ext cx="9743046" cy="5386090"/>
          </a:xfrm>
          <a:prstGeom prst="rect">
            <a:avLst/>
          </a:prstGeom>
          <a:noFill/>
        </p:spPr>
        <p:txBody>
          <a:bodyPr wrap="square">
            <a:spAutoFit/>
          </a:bodyPr>
          <a:lstStyle/>
          <a:p>
            <a:r>
              <a:rPr lang="fr-FR" sz="2000" b="1" i="0" dirty="0">
                <a:solidFill>
                  <a:srgbClr val="0070C0"/>
                </a:solidFill>
                <a:effectLst/>
              </a:rPr>
              <a:t>2-2) </a:t>
            </a:r>
            <a:r>
              <a:rPr lang="fr-FR" sz="2000" b="1" i="0" dirty="0" err="1">
                <a:solidFill>
                  <a:srgbClr val="0070C0"/>
                </a:solidFill>
                <a:effectLst/>
              </a:rPr>
              <a:t>Compiling</a:t>
            </a:r>
            <a:r>
              <a:rPr lang="fr-FR" sz="2000" b="1" i="0" dirty="0">
                <a:solidFill>
                  <a:srgbClr val="0070C0"/>
                </a:solidFill>
                <a:effectLst/>
              </a:rPr>
              <a:t> Our First Module</a:t>
            </a:r>
            <a:r>
              <a:rPr lang="fr-FR" sz="2000" dirty="0">
                <a:solidFill>
                  <a:srgbClr val="0070C0"/>
                </a:solidFill>
              </a:rPr>
              <a:t> </a:t>
            </a:r>
            <a:r>
              <a:rPr lang="fr-FR" dirty="0"/>
              <a:t/>
            </a:r>
            <a:br>
              <a:rPr lang="fr-FR" dirty="0"/>
            </a:br>
            <a:r>
              <a:rPr lang="en-US" sz="1800" b="0" i="0" dirty="0">
                <a:solidFill>
                  <a:srgbClr val="000000"/>
                </a:solidFill>
                <a:effectLst/>
                <a:latin typeface="Georgia" panose="02040502050405020303" pitchFamily="18" charset="0"/>
              </a:rPr>
              <a:t>Before we can run modular code, we need to compile it. Other than the </a:t>
            </a:r>
            <a:r>
              <a:rPr lang="en-US" sz="1800" b="0" i="0" dirty="0">
                <a:solidFill>
                  <a:srgbClr val="000000"/>
                </a:solidFill>
                <a:effectLst/>
                <a:latin typeface="LiberationMono"/>
              </a:rPr>
              <a:t>module-path </a:t>
            </a:r>
            <a:r>
              <a:rPr lang="en-US" sz="1800" b="0" i="0" dirty="0">
                <a:solidFill>
                  <a:srgbClr val="000000"/>
                </a:solidFill>
                <a:effectLst/>
                <a:latin typeface="Georgia" panose="02040502050405020303" pitchFamily="18" charset="0"/>
              </a:rPr>
              <a:t>option, this code should look familiar from </a:t>
            </a:r>
            <a:r>
              <a:rPr lang="en-US" sz="1800" b="0" i="0" dirty="0">
                <a:solidFill>
                  <a:srgbClr val="0000FF"/>
                </a:solidFill>
                <a:effectLst/>
                <a:latin typeface="Georgia" panose="02040502050405020303" pitchFamily="18" charset="0"/>
              </a:rPr>
              <a:t>Chapter 1</a:t>
            </a:r>
            <a:r>
              <a:rPr lang="en-US" sz="1800" b="0" i="0" dirty="0">
                <a:solidFill>
                  <a:srgbClr val="000000"/>
                </a:solidFill>
                <a:effectLst/>
                <a:latin typeface="Georgia" panose="02040502050405020303" pitchFamily="18" charset="0"/>
              </a:rPr>
              <a:t>:</a:t>
            </a:r>
            <a:r>
              <a:rPr lang="en-US" dirty="0"/>
              <a:t> </a:t>
            </a:r>
          </a:p>
          <a:p>
            <a:r>
              <a:rPr lang="en-US" dirty="0"/>
              <a:t/>
            </a:r>
            <a:br>
              <a:rPr lang="en-US" dirty="0"/>
            </a:br>
            <a:r>
              <a:rPr lang="en-US" dirty="0"/>
              <a:t> </a:t>
            </a:r>
            <a:r>
              <a:rPr lang="en-US" sz="1800" b="0" i="0" dirty="0" err="1">
                <a:solidFill>
                  <a:srgbClr val="0070C0"/>
                </a:solidFill>
                <a:effectLst/>
                <a:latin typeface="LiberationMono"/>
              </a:rPr>
              <a:t>javac</a:t>
            </a:r>
            <a:r>
              <a:rPr lang="en-US" sz="1800" b="0" i="0" dirty="0">
                <a:solidFill>
                  <a:srgbClr val="0070C0"/>
                </a:solidFill>
                <a:effectLst/>
                <a:latin typeface="LiberationMono"/>
              </a:rPr>
              <a:t> --module-path mods</a:t>
            </a:r>
            <a:br>
              <a:rPr lang="en-US" sz="1800" b="0" i="0" dirty="0">
                <a:solidFill>
                  <a:srgbClr val="0070C0"/>
                </a:solidFill>
                <a:effectLst/>
                <a:latin typeface="LiberationMono"/>
              </a:rPr>
            </a:br>
            <a:r>
              <a:rPr lang="en-US" sz="1800" b="0" i="0" dirty="0">
                <a:solidFill>
                  <a:srgbClr val="0070C0"/>
                </a:solidFill>
                <a:effectLst/>
                <a:latin typeface="LiberationMono"/>
              </a:rPr>
              <a:t>-d feeding</a:t>
            </a:r>
            <a:br>
              <a:rPr lang="en-US" sz="1800" b="0" i="0" dirty="0">
                <a:solidFill>
                  <a:srgbClr val="0070C0"/>
                </a:solidFill>
                <a:effectLst/>
                <a:latin typeface="LiberationMono"/>
              </a:rPr>
            </a:br>
            <a:r>
              <a:rPr lang="en-US" sz="1800" b="0" i="0" dirty="0">
                <a:solidFill>
                  <a:srgbClr val="0070C0"/>
                </a:solidFill>
                <a:effectLst/>
                <a:latin typeface="LiberationMono"/>
              </a:rPr>
              <a:t>feeding/zoo/animal/feeding/*.java</a:t>
            </a:r>
            <a:br>
              <a:rPr lang="en-US" sz="1800" b="0" i="0" dirty="0">
                <a:solidFill>
                  <a:srgbClr val="0070C0"/>
                </a:solidFill>
                <a:effectLst/>
                <a:latin typeface="LiberationMono"/>
              </a:rPr>
            </a:br>
            <a:r>
              <a:rPr lang="en-US" sz="1800" b="0" i="0" dirty="0">
                <a:solidFill>
                  <a:srgbClr val="0070C0"/>
                </a:solidFill>
                <a:effectLst/>
                <a:latin typeface="LiberationMono"/>
              </a:rPr>
              <a:t>feeding/module-info.java</a:t>
            </a:r>
            <a:r>
              <a:rPr lang="en-US" dirty="0">
                <a:solidFill>
                  <a:srgbClr val="0070C0"/>
                </a:solidFill>
              </a:rPr>
              <a:t> </a:t>
            </a:r>
            <a:r>
              <a:rPr lang="en-US" dirty="0"/>
              <a:t/>
            </a:r>
            <a:br>
              <a:rPr lang="en-US" dirty="0"/>
            </a:br>
            <a:r>
              <a:rPr lang="en-US" sz="1800" b="0" i="0" dirty="0">
                <a:solidFill>
                  <a:srgbClr val="000000"/>
                </a:solidFill>
                <a:effectLst/>
                <a:latin typeface="Georgia" panose="02040502050405020303" pitchFamily="18" charset="0"/>
              </a:rPr>
              <a:t>As a review, the </a:t>
            </a:r>
            <a:r>
              <a:rPr lang="en-US" sz="1800" b="0" i="0" dirty="0">
                <a:solidFill>
                  <a:srgbClr val="000000"/>
                </a:solidFill>
                <a:effectLst/>
                <a:latin typeface="LiberationMono"/>
              </a:rPr>
              <a:t>-d </a:t>
            </a:r>
            <a:r>
              <a:rPr lang="en-US" sz="1800" b="0" i="0" dirty="0">
                <a:solidFill>
                  <a:srgbClr val="000000"/>
                </a:solidFill>
                <a:effectLst/>
                <a:latin typeface="Georgia" panose="02040502050405020303" pitchFamily="18" charset="0"/>
              </a:rPr>
              <a:t>option specifies the directory to place the class files in. The end of the command is a list of the </a:t>
            </a:r>
            <a:r>
              <a:rPr lang="en-US" sz="1800" b="0" i="0" dirty="0">
                <a:solidFill>
                  <a:srgbClr val="000000"/>
                </a:solidFill>
                <a:effectLst/>
                <a:latin typeface="LiberationMono"/>
              </a:rPr>
              <a:t>.java </a:t>
            </a:r>
            <a:r>
              <a:rPr lang="en-US" sz="1800" b="0" i="0" dirty="0">
                <a:solidFill>
                  <a:srgbClr val="000000"/>
                </a:solidFill>
                <a:effectLst/>
                <a:latin typeface="Georgia" panose="02040502050405020303" pitchFamily="18" charset="0"/>
              </a:rPr>
              <a:t>files to compile. You can list the files individually or use a wildcard for all </a:t>
            </a:r>
            <a:r>
              <a:rPr lang="en-US" sz="1800" b="0" i="0" dirty="0">
                <a:solidFill>
                  <a:srgbClr val="000000"/>
                </a:solidFill>
                <a:effectLst/>
                <a:latin typeface="LiberationMono"/>
              </a:rPr>
              <a:t>.java </a:t>
            </a:r>
            <a:r>
              <a:rPr lang="en-US" sz="1800" b="0" i="0" dirty="0">
                <a:solidFill>
                  <a:srgbClr val="000000"/>
                </a:solidFill>
                <a:effectLst/>
                <a:latin typeface="Georgia" panose="02040502050405020303" pitchFamily="18" charset="0"/>
              </a:rPr>
              <a:t>files in a subdirectory.</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96920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644017"/>
            <a:ext cx="9743046" cy="2616101"/>
          </a:xfrm>
          <a:prstGeom prst="rect">
            <a:avLst/>
          </a:prstGeom>
          <a:noFill/>
        </p:spPr>
        <p:txBody>
          <a:bodyPr wrap="square">
            <a:spAutoFit/>
          </a:bodyPr>
          <a:lstStyle/>
          <a:p>
            <a:r>
              <a:rPr lang="fr-FR" sz="2000" b="1" i="0" dirty="0">
                <a:solidFill>
                  <a:srgbClr val="0070C0"/>
                </a:solidFill>
                <a:effectLst/>
              </a:rPr>
              <a:t>2-2) </a:t>
            </a:r>
            <a:r>
              <a:rPr lang="fr-FR" sz="2000" b="1" i="0" dirty="0" err="1">
                <a:solidFill>
                  <a:srgbClr val="0070C0"/>
                </a:solidFill>
                <a:effectLst/>
              </a:rPr>
              <a:t>Compiling</a:t>
            </a:r>
            <a:r>
              <a:rPr lang="fr-FR" sz="2000" b="1" i="0" dirty="0">
                <a:solidFill>
                  <a:srgbClr val="0070C0"/>
                </a:solidFill>
                <a:effectLst/>
              </a:rPr>
              <a:t> Our First Module</a:t>
            </a:r>
            <a:r>
              <a:rPr lang="fr-FR" sz="2000" dirty="0">
                <a:solidFill>
                  <a:srgbClr val="0070C0"/>
                </a:solidFill>
              </a:rPr>
              <a:t> </a:t>
            </a:r>
            <a:r>
              <a:rPr lang="fr-FR" dirty="0"/>
              <a:t/>
            </a:r>
            <a:br>
              <a:rPr lang="fr-FR" dirty="0"/>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6" name="Picture 5"/>
          <p:cNvPicPr>
            <a:picLocks noChangeAspect="1"/>
          </p:cNvPicPr>
          <p:nvPr/>
        </p:nvPicPr>
        <p:blipFill>
          <a:blip r:embed="rId2"/>
          <a:stretch>
            <a:fillRect/>
          </a:stretch>
        </p:blipFill>
        <p:spPr>
          <a:xfrm>
            <a:off x="1513344" y="3023611"/>
            <a:ext cx="7598678" cy="2594525"/>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9485142" y="4320873"/>
            <a:ext cx="1600200" cy="1209675"/>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a:stretch>
            <a:fillRect/>
          </a:stretch>
        </p:blipFill>
        <p:spPr>
          <a:xfrm>
            <a:off x="9285117" y="2716440"/>
            <a:ext cx="2000250" cy="1333500"/>
          </a:xfrm>
          <a:prstGeom prst="rect">
            <a:avLst/>
          </a:prstGeom>
          <a:effectLst>
            <a:outerShdw blurRad="50800" dist="38100" dir="2700000" algn="tl" rotWithShape="0">
              <a:prstClr val="black">
                <a:alpha val="40000"/>
              </a:prstClr>
            </a:outerShdw>
          </a:effectLst>
        </p:spPr>
      </p:pic>
      <p:sp>
        <p:nvSpPr>
          <p:cNvPr id="11"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495530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556932"/>
            <a:ext cx="4871812" cy="5109091"/>
          </a:xfrm>
          <a:prstGeom prst="rect">
            <a:avLst/>
          </a:prstGeom>
          <a:noFill/>
        </p:spPr>
        <p:txBody>
          <a:bodyPr wrap="square">
            <a:spAutoFit/>
          </a:bodyPr>
          <a:lstStyle/>
          <a:p>
            <a:r>
              <a:rPr lang="fr-FR" sz="2000" b="1" i="0" dirty="0">
                <a:solidFill>
                  <a:srgbClr val="0070C0"/>
                </a:solidFill>
                <a:effectLst/>
              </a:rPr>
              <a:t>2-2) </a:t>
            </a:r>
            <a:r>
              <a:rPr lang="fr-FR" sz="2000" b="1" i="0" dirty="0" err="1">
                <a:solidFill>
                  <a:srgbClr val="0070C0"/>
                </a:solidFill>
                <a:effectLst/>
              </a:rPr>
              <a:t>Compiling</a:t>
            </a:r>
            <a:r>
              <a:rPr lang="fr-FR" sz="2000" b="1" i="0" dirty="0">
                <a:solidFill>
                  <a:srgbClr val="0070C0"/>
                </a:solidFill>
                <a:effectLst/>
              </a:rPr>
              <a:t> Our First Module</a:t>
            </a:r>
            <a:r>
              <a:rPr lang="fr-FR" sz="2000" dirty="0">
                <a:solidFill>
                  <a:srgbClr val="0070C0"/>
                </a:solidFill>
              </a:rPr>
              <a:t> </a:t>
            </a:r>
            <a:r>
              <a:rPr lang="fr-FR" dirty="0"/>
              <a:t/>
            </a:r>
            <a:br>
              <a:rPr lang="fr-FR" dirty="0"/>
            </a:br>
            <a:r>
              <a:rPr lang="en-US" sz="1800" b="0" i="0" dirty="0">
                <a:solidFill>
                  <a:srgbClr val="000000"/>
                </a:solidFill>
                <a:effectLst/>
                <a:latin typeface="Georgia" panose="02040502050405020303" pitchFamily="18" charset="0"/>
              </a:rPr>
              <a:t>Just like </a:t>
            </a:r>
            <a:r>
              <a:rPr lang="en-US" sz="1800" b="0" i="0" dirty="0" err="1">
                <a:solidFill>
                  <a:srgbClr val="000000"/>
                </a:solidFill>
                <a:effectLst/>
                <a:latin typeface="LiberationMono"/>
              </a:rPr>
              <a:t>classpath</a:t>
            </a:r>
            <a:r>
              <a:rPr lang="en-US" sz="1800" b="0" i="0" dirty="0">
                <a:solidFill>
                  <a:srgbClr val="000000"/>
                </a:solidFill>
                <a:effectLst/>
                <a:latin typeface="Georgia" panose="02040502050405020303" pitchFamily="18" charset="0"/>
              </a:rPr>
              <a:t>, you can use an abbreviation </a:t>
            </a:r>
          </a:p>
          <a:p>
            <a:r>
              <a:rPr lang="en-US" sz="1800" b="0" i="0" dirty="0">
                <a:solidFill>
                  <a:srgbClr val="000000"/>
                </a:solidFill>
                <a:effectLst/>
                <a:latin typeface="Georgia" panose="02040502050405020303" pitchFamily="18" charset="0"/>
              </a:rPr>
              <a:t>in the command. The syntax </a:t>
            </a:r>
            <a:r>
              <a:rPr lang="en-US" sz="1800" b="0" i="0" dirty="0">
                <a:solidFill>
                  <a:srgbClr val="000000"/>
                </a:solidFill>
                <a:effectLst/>
                <a:latin typeface="LiberationMono"/>
              </a:rPr>
              <a:t>--module-path </a:t>
            </a:r>
            <a:r>
              <a:rPr lang="en-US" sz="1800" b="0" i="0" dirty="0">
                <a:solidFill>
                  <a:srgbClr val="000000"/>
                </a:solidFill>
                <a:effectLst/>
                <a:latin typeface="Georgia" panose="02040502050405020303" pitchFamily="18" charset="0"/>
              </a:rPr>
              <a:t>and </a:t>
            </a:r>
          </a:p>
          <a:p>
            <a:r>
              <a:rPr lang="en-US" sz="1800" b="0" i="0" dirty="0">
                <a:solidFill>
                  <a:srgbClr val="000000"/>
                </a:solidFill>
                <a:effectLst/>
                <a:latin typeface="LiberationMono"/>
              </a:rPr>
              <a:t>-p </a:t>
            </a:r>
            <a:r>
              <a:rPr lang="en-US" sz="1800" b="0" i="0" dirty="0">
                <a:solidFill>
                  <a:srgbClr val="000000"/>
                </a:solidFill>
                <a:effectLst/>
                <a:latin typeface="Georgia" panose="02040502050405020303" pitchFamily="18" charset="0"/>
              </a:rPr>
              <a:t>are equivalent. That means we could have </a:t>
            </a:r>
          </a:p>
          <a:p>
            <a:r>
              <a:rPr lang="en-US" sz="1800" b="0" i="0" dirty="0">
                <a:solidFill>
                  <a:srgbClr val="000000"/>
                </a:solidFill>
                <a:effectLst/>
                <a:latin typeface="Georgia" panose="02040502050405020303" pitchFamily="18" charset="0"/>
              </a:rPr>
              <a:t>written many other commands in place of </a:t>
            </a:r>
          </a:p>
          <a:p>
            <a:r>
              <a:rPr lang="en-US" sz="1800" b="0" i="0" dirty="0">
                <a:solidFill>
                  <a:srgbClr val="000000"/>
                </a:solidFill>
                <a:effectLst/>
                <a:latin typeface="Georgia" panose="02040502050405020303" pitchFamily="18" charset="0"/>
              </a:rPr>
              <a:t>the previous command. The following four </a:t>
            </a:r>
          </a:p>
          <a:p>
            <a:r>
              <a:rPr lang="en-US" sz="1800" b="0" i="0" dirty="0">
                <a:solidFill>
                  <a:srgbClr val="000000"/>
                </a:solidFill>
                <a:effectLst/>
                <a:latin typeface="Georgia" panose="02040502050405020303" pitchFamily="18" charset="0"/>
              </a:rPr>
              <a:t>commands show the </a:t>
            </a:r>
            <a:r>
              <a:rPr lang="en-US" sz="1800" b="0" i="0" dirty="0">
                <a:solidFill>
                  <a:srgbClr val="000000"/>
                </a:solidFill>
                <a:effectLst/>
                <a:latin typeface="LiberationMono"/>
              </a:rPr>
              <a:t>-p </a:t>
            </a:r>
            <a:r>
              <a:rPr lang="en-US" sz="1800" b="0" i="0" dirty="0">
                <a:solidFill>
                  <a:srgbClr val="000000"/>
                </a:solidFill>
                <a:effectLst/>
                <a:latin typeface="Georgia" panose="02040502050405020303" pitchFamily="18" charset="0"/>
              </a:rPr>
              <a:t>option:</a:t>
            </a:r>
            <a:r>
              <a:rPr lang="en-US" dirty="0"/>
              <a:t>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9" name="Image 8">
            <a:extLst>
              <a:ext uri="{FF2B5EF4-FFF2-40B4-BE49-F238E27FC236}">
                <a16:creationId xmlns="" xmlns:a16="http://schemas.microsoft.com/office/drawing/2014/main" id="{E297EB7C-292F-4328-A07E-EFF54FE57A35}"/>
              </a:ext>
            </a:extLst>
          </p:cNvPr>
          <p:cNvPicPr>
            <a:picLocks noChangeAspect="1"/>
          </p:cNvPicPr>
          <p:nvPr/>
        </p:nvPicPr>
        <p:blipFill>
          <a:blip r:embed="rId2"/>
          <a:stretch>
            <a:fillRect/>
          </a:stretch>
        </p:blipFill>
        <p:spPr>
          <a:xfrm>
            <a:off x="6400238" y="2556932"/>
            <a:ext cx="3953663" cy="3529795"/>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781841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295401" y="2556932"/>
            <a:ext cx="10305632" cy="4278094"/>
          </a:xfrm>
          <a:prstGeom prst="rect">
            <a:avLst/>
          </a:prstGeom>
          <a:noFill/>
        </p:spPr>
        <p:txBody>
          <a:bodyPr wrap="square">
            <a:spAutoFit/>
          </a:bodyPr>
          <a:lstStyle/>
          <a:p>
            <a:r>
              <a:rPr lang="fr-FR" sz="2000" b="1" i="0" dirty="0">
                <a:solidFill>
                  <a:srgbClr val="0070C0"/>
                </a:solidFill>
                <a:effectLst/>
              </a:rPr>
              <a:t>2-2) </a:t>
            </a:r>
            <a:r>
              <a:rPr lang="fr-FR" sz="2000" b="1" i="0" dirty="0" err="1">
                <a:solidFill>
                  <a:srgbClr val="0070C0"/>
                </a:solidFill>
                <a:effectLst/>
              </a:rPr>
              <a:t>Compiling</a:t>
            </a:r>
            <a:r>
              <a:rPr lang="fr-FR" sz="2000" b="1" i="0" dirty="0">
                <a:solidFill>
                  <a:srgbClr val="0070C0"/>
                </a:solidFill>
                <a:effectLst/>
              </a:rPr>
              <a:t> Our First Module</a:t>
            </a:r>
            <a:r>
              <a:rPr lang="fr-FR" sz="2000" dirty="0">
                <a:solidFill>
                  <a:srgbClr val="0070C0"/>
                </a:solidFill>
              </a:rPr>
              <a:t> </a:t>
            </a:r>
            <a:r>
              <a:rPr lang="fr-FR" dirty="0"/>
              <a:t/>
            </a:r>
            <a:br>
              <a:rPr lang="fr-FR" dirty="0"/>
            </a:br>
            <a:r>
              <a:rPr lang="en-US" sz="1800" b="0" i="0" dirty="0">
                <a:solidFill>
                  <a:srgbClr val="000000"/>
                </a:solidFill>
                <a:effectLst/>
                <a:latin typeface="Georgia" panose="02040502050405020303" pitchFamily="18" charset="0"/>
              </a:rPr>
              <a:t>While you can use whichever you like best, be sure that you can recognize all valid forms for the exam. </a:t>
            </a:r>
            <a:r>
              <a:rPr lang="en-US" sz="1800" b="0" i="0" dirty="0">
                <a:solidFill>
                  <a:srgbClr val="0000FF"/>
                </a:solidFill>
                <a:effectLst/>
                <a:latin typeface="Georgia" panose="02040502050405020303" pitchFamily="18" charset="0"/>
              </a:rPr>
              <a:t>Table 11.1 </a:t>
            </a:r>
            <a:r>
              <a:rPr lang="en-US" sz="1800" b="0" i="0" dirty="0">
                <a:solidFill>
                  <a:srgbClr val="000000"/>
                </a:solidFill>
                <a:effectLst/>
                <a:latin typeface="Georgia" panose="02040502050405020303" pitchFamily="18" charset="0"/>
              </a:rPr>
              <a:t>lists the options you need to know well when compiling modules. There are many more options you can pass to the </a:t>
            </a:r>
            <a:r>
              <a:rPr lang="en-US" sz="1800" b="0" i="0" dirty="0" err="1">
                <a:solidFill>
                  <a:srgbClr val="000000"/>
                </a:solidFill>
                <a:effectLst/>
                <a:latin typeface="LiberationMono"/>
              </a:rPr>
              <a:t>javac</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command, but these are the ones you</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can expect to be tested on.</a:t>
            </a:r>
            <a:r>
              <a:rPr lang="en-US" dirty="0"/>
              <a:t> </a:t>
            </a:r>
            <a:br>
              <a:rPr lang="en-US"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10" name="Image 9">
            <a:extLst>
              <a:ext uri="{FF2B5EF4-FFF2-40B4-BE49-F238E27FC236}">
                <a16:creationId xmlns="" xmlns:a16="http://schemas.microsoft.com/office/drawing/2014/main" id="{F30E1296-E1CA-47AE-96B0-DA1388F347FC}"/>
              </a:ext>
            </a:extLst>
          </p:cNvPr>
          <p:cNvPicPr>
            <a:picLocks noChangeAspect="1"/>
          </p:cNvPicPr>
          <p:nvPr/>
        </p:nvPicPr>
        <p:blipFill>
          <a:blip r:embed="rId2"/>
          <a:stretch>
            <a:fillRect/>
          </a:stretch>
        </p:blipFill>
        <p:spPr>
          <a:xfrm>
            <a:off x="1775391" y="4160309"/>
            <a:ext cx="7486650" cy="1762125"/>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237031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943183" y="2484504"/>
            <a:ext cx="10305632" cy="5416868"/>
          </a:xfrm>
          <a:prstGeom prst="rect">
            <a:avLst/>
          </a:prstGeom>
          <a:noFill/>
        </p:spPr>
        <p:txBody>
          <a:bodyPr wrap="square">
            <a:spAutoFit/>
          </a:bodyPr>
          <a:lstStyle/>
          <a:p>
            <a:r>
              <a:rPr lang="fr-FR" sz="2000" b="1" i="0" dirty="0">
                <a:solidFill>
                  <a:srgbClr val="0070C0"/>
                </a:solidFill>
                <a:effectLst/>
              </a:rPr>
              <a:t>2-3) Running Our First Module</a:t>
            </a:r>
            <a:r>
              <a:rPr lang="fr-FR" sz="2000" dirty="0">
                <a:solidFill>
                  <a:srgbClr val="0070C0"/>
                </a:solidFill>
              </a:rPr>
              <a:t> </a:t>
            </a:r>
            <a:r>
              <a:rPr lang="fr-FR" sz="2000" dirty="0"/>
              <a:t/>
            </a:r>
            <a:br>
              <a:rPr lang="fr-FR" sz="2000" dirty="0"/>
            </a:br>
            <a:r>
              <a:rPr lang="fr-FR" sz="2000" dirty="0">
                <a:solidFill>
                  <a:srgbClr val="0070C0"/>
                </a:solidFill>
              </a:rPr>
              <a:t> </a:t>
            </a:r>
            <a:r>
              <a:rPr lang="en-US" sz="1800" b="0" i="0" dirty="0">
                <a:solidFill>
                  <a:srgbClr val="000000"/>
                </a:solidFill>
                <a:effectLst/>
                <a:latin typeface="Georgia" panose="02040502050405020303" pitchFamily="18" charset="0"/>
              </a:rPr>
              <a:t>Before we package our module, we should make sure it works by running it. To do that, we need to learn the full syntax. Suppose there is a module named </a:t>
            </a:r>
            <a:r>
              <a:rPr lang="en-US" sz="1800" b="0" i="0" dirty="0" err="1">
                <a:solidFill>
                  <a:srgbClr val="000000"/>
                </a:solidFill>
                <a:effectLst/>
                <a:latin typeface="LiberationMono"/>
              </a:rPr>
              <a:t>book.module</a:t>
            </a:r>
            <a:r>
              <a:rPr lang="en-US" sz="1800" b="0" i="0" dirty="0">
                <a:solidFill>
                  <a:srgbClr val="000000"/>
                </a:solidFill>
                <a:effectLst/>
                <a:latin typeface="Georgia" panose="02040502050405020303" pitchFamily="18" charset="0"/>
              </a:rPr>
              <a:t>. Inside that module is a package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named </a:t>
            </a:r>
            <a:r>
              <a:rPr lang="en-US" sz="1800" b="0" i="0" dirty="0" err="1">
                <a:solidFill>
                  <a:srgbClr val="000000"/>
                </a:solidFill>
                <a:effectLst/>
                <a:latin typeface="LiberationMono"/>
              </a:rPr>
              <a:t>com.sybex</a:t>
            </a:r>
            <a:r>
              <a:rPr lang="en-US" sz="1800" b="0" i="0" dirty="0">
                <a:solidFill>
                  <a:srgbClr val="000000"/>
                </a:solidFill>
                <a:effectLst/>
                <a:latin typeface="Georgia" panose="02040502050405020303" pitchFamily="18" charset="0"/>
              </a:rPr>
              <a:t>, which has a class named </a:t>
            </a:r>
            <a:r>
              <a:rPr lang="en-US" sz="1800" b="0" i="0" dirty="0">
                <a:solidFill>
                  <a:srgbClr val="000000"/>
                </a:solidFill>
                <a:effectLst/>
                <a:latin typeface="LiberationMono"/>
              </a:rPr>
              <a:t>OCP </a:t>
            </a:r>
            <a:r>
              <a:rPr lang="en-US" sz="1800" b="0" i="0" dirty="0">
                <a:solidFill>
                  <a:srgbClr val="000000"/>
                </a:solidFill>
                <a:effectLst/>
                <a:latin typeface="Georgia" panose="02040502050405020303" pitchFamily="18" charset="0"/>
              </a:rPr>
              <a:t>with a </a:t>
            </a:r>
            <a:r>
              <a:rPr lang="en-US" sz="1800" b="0" i="0" dirty="0">
                <a:solidFill>
                  <a:srgbClr val="000000"/>
                </a:solidFill>
                <a:effectLst/>
                <a:latin typeface="LiberationMono"/>
              </a:rPr>
              <a:t>main() </a:t>
            </a:r>
            <a:r>
              <a:rPr lang="en-US" sz="1800" b="0" i="0" dirty="0">
                <a:solidFill>
                  <a:srgbClr val="000000"/>
                </a:solidFill>
                <a:effectLst/>
                <a:latin typeface="Georgia" panose="02040502050405020303" pitchFamily="18" charset="0"/>
              </a:rPr>
              <a:t>method. </a:t>
            </a:r>
            <a:r>
              <a:rPr lang="en-US" sz="1800" b="0" i="0" dirty="0">
                <a:solidFill>
                  <a:srgbClr val="0000FF"/>
                </a:solidFill>
                <a:effectLst/>
                <a:latin typeface="Georgia" panose="02040502050405020303" pitchFamily="18" charset="0"/>
              </a:rPr>
              <a:t>Figure 11.5 </a:t>
            </a:r>
            <a:r>
              <a:rPr lang="en-US" sz="1800" b="0" i="0" dirty="0">
                <a:solidFill>
                  <a:srgbClr val="000000"/>
                </a:solidFill>
                <a:effectLst/>
                <a:latin typeface="Georgia" panose="02040502050405020303" pitchFamily="18" charset="0"/>
              </a:rPr>
              <a:t>shows the syntax for running a module. Pay special attention to the </a:t>
            </a:r>
            <a:r>
              <a:rPr lang="en-US" sz="1800" b="0" i="0" dirty="0" err="1">
                <a:solidFill>
                  <a:srgbClr val="000000"/>
                </a:solidFill>
                <a:effectLst/>
                <a:latin typeface="LiberationMono"/>
              </a:rPr>
              <a:t>book.module</a:t>
            </a:r>
            <a:r>
              <a:rPr lang="en-US" sz="1800" b="0" i="0" dirty="0">
                <a:solidFill>
                  <a:srgbClr val="000000"/>
                </a:solidFill>
                <a:effectLst/>
                <a:latin typeface="LiberationMono"/>
              </a:rPr>
              <a:t>/</a:t>
            </a:r>
            <a:r>
              <a:rPr lang="en-US" sz="1800" b="0" i="0" dirty="0" err="1">
                <a:solidFill>
                  <a:srgbClr val="000000"/>
                </a:solidFill>
                <a:effectLst/>
                <a:latin typeface="LiberationMono"/>
              </a:rPr>
              <a:t>com.sybex.OCP</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part. It is important </a:t>
            </a:r>
            <a:r>
              <a:rPr lang="en-US" sz="1800" b="0" i="0" dirty="0" smtClean="0">
                <a:solidFill>
                  <a:srgbClr val="000000"/>
                </a:solidFill>
                <a:effectLst/>
                <a:latin typeface="Georgia" panose="02040502050405020303" pitchFamily="18" charset="0"/>
              </a:rPr>
              <a:t>to remember </a:t>
            </a:r>
            <a:r>
              <a:rPr lang="en-US" sz="1800" b="0" i="0" dirty="0">
                <a:solidFill>
                  <a:srgbClr val="000000"/>
                </a:solidFill>
                <a:effectLst/>
                <a:latin typeface="Georgia" panose="02040502050405020303" pitchFamily="18" charset="0"/>
              </a:rPr>
              <a:t>that you specify the module name followed by a slash (</a:t>
            </a:r>
            <a:r>
              <a:rPr lang="en-US" sz="1800" b="0" i="0" dirty="0">
                <a:solidFill>
                  <a:srgbClr val="000000"/>
                </a:solidFill>
                <a:effectLst/>
                <a:latin typeface="LiberationMono"/>
              </a:rPr>
              <a:t>/</a:t>
            </a:r>
            <a:r>
              <a:rPr lang="en-US" sz="1800" b="0" i="0" dirty="0">
                <a:solidFill>
                  <a:srgbClr val="000000"/>
                </a:solidFill>
                <a:effectLst/>
                <a:latin typeface="Georgia" panose="02040502050405020303" pitchFamily="18" charset="0"/>
              </a:rPr>
              <a:t>)</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followed by the fully qualified class name.</a:t>
            </a:r>
            <a:r>
              <a:rPr lang="en-US" dirty="0"/>
              <a:t> </a:t>
            </a:r>
            <a:br>
              <a:rPr lang="en-US"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9" name="Image 8">
            <a:extLst>
              <a:ext uri="{FF2B5EF4-FFF2-40B4-BE49-F238E27FC236}">
                <a16:creationId xmlns="" xmlns:a16="http://schemas.microsoft.com/office/drawing/2014/main" id="{7C70C9EB-E23A-4B8D-81F9-68E9C7CD106D}"/>
              </a:ext>
            </a:extLst>
          </p:cNvPr>
          <p:cNvPicPr>
            <a:picLocks noChangeAspect="1"/>
          </p:cNvPicPr>
          <p:nvPr/>
        </p:nvPicPr>
        <p:blipFill>
          <a:blip r:embed="rId2"/>
          <a:stretch>
            <a:fillRect/>
          </a:stretch>
        </p:blipFill>
        <p:spPr>
          <a:xfrm>
            <a:off x="6095999" y="4628809"/>
            <a:ext cx="4363359" cy="1273114"/>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7846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err="1"/>
              <a:t>Chapter</a:t>
            </a:r>
            <a:r>
              <a:rPr lang="fr-FR" b="1" dirty="0"/>
              <a:t> 7</a:t>
            </a:r>
            <a:r>
              <a:rPr lang="fr-FR" b="1" dirty="0" smtClean="0"/>
              <a:t> </a:t>
            </a:r>
            <a:r>
              <a:rPr lang="fr-FR" b="1" dirty="0"/>
              <a:t>:Modules</a:t>
            </a:r>
            <a:r>
              <a:rPr lang="fr-FR" dirty="0"/>
              <a:t> </a:t>
            </a:r>
            <a:endParaRPr lang="fr-FR" b="1" dirty="0"/>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295401" y="2556932"/>
            <a:ext cx="10329152" cy="3318936"/>
          </a:xfrm>
        </p:spPr>
        <p:txBody>
          <a:bodyPr>
            <a:normAutofit/>
          </a:bodyPr>
          <a:lstStyle/>
          <a:p>
            <a:pPr marL="0" indent="0">
              <a:buNone/>
            </a:pPr>
            <a:r>
              <a:rPr lang="en-US" sz="1800" b="1" i="0" dirty="0">
                <a:solidFill>
                  <a:srgbClr val="000000"/>
                </a:solidFill>
                <a:effectLst/>
                <a:latin typeface="Georgia-Bold"/>
              </a:rPr>
              <a:t>OCP exam objectives covered in this chapter:</a:t>
            </a:r>
            <a:r>
              <a:rPr lang="en-US" sz="1800" b="1" dirty="0">
                <a:solidFill>
                  <a:srgbClr val="000000"/>
                </a:solidFill>
                <a:latin typeface="Georgia-Bold"/>
              </a:rPr>
              <a:t> </a:t>
            </a:r>
            <a:r>
              <a:rPr lang="en-US" sz="1800" b="1" i="0" dirty="0">
                <a:solidFill>
                  <a:srgbClr val="000000"/>
                </a:solidFill>
                <a:effectLst/>
                <a:latin typeface="Georgia-Bold"/>
              </a:rPr>
              <a:t>Understanding Modules</a:t>
            </a:r>
            <a:br>
              <a:rPr lang="en-US" sz="1800" b="1" i="0" dirty="0">
                <a:solidFill>
                  <a:srgbClr val="000000"/>
                </a:solidFill>
                <a:effectLst/>
                <a:latin typeface="Georgia-Bold"/>
              </a:rPr>
            </a:br>
            <a:r>
              <a:rPr lang="en-US" sz="1800" b="1" i="0" dirty="0">
                <a:solidFill>
                  <a:srgbClr val="000000"/>
                </a:solidFill>
                <a:effectLst/>
                <a:latin typeface="Georgia-Bold"/>
              </a:rPr>
              <a:t>	</a:t>
            </a:r>
            <a:r>
              <a:rPr lang="en-US" sz="1800" b="0" i="0" dirty="0">
                <a:solidFill>
                  <a:srgbClr val="000000"/>
                </a:solidFill>
                <a:effectLst/>
                <a:latin typeface="Georgia" panose="02040502050405020303" pitchFamily="18" charset="0"/>
              </a:rPr>
              <a:t>Describe the Modular JDK</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	Declare modules and enable access between modules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	Describe how a modular project is compiled and run</a:t>
            </a:r>
            <a:r>
              <a:rPr lang="en-US" dirty="0"/>
              <a:t> </a:t>
            </a:r>
          </a:p>
          <a:p>
            <a:pPr marL="0" indent="0">
              <a:buNone/>
            </a:pPr>
            <a:r>
              <a:rPr lang="en-US" dirty="0"/>
              <a:t>Link for source  code : </a:t>
            </a:r>
            <a:r>
              <a:rPr lang="en-US" dirty="0">
                <a:solidFill>
                  <a:srgbClr val="0070C0"/>
                </a:solidFill>
                <a:hlinkClick r:id="rId2">
                  <a:extLst>
                    <a:ext uri="{A12FA001-AC4F-418D-AE19-62706E023703}">
                      <ahyp:hlinkClr xmlns="" xmlns:ahyp="http://schemas.microsoft.com/office/drawing/2018/hyperlinkcolor" val="tx"/>
                    </a:ext>
                  </a:extLst>
                </a:hlinkClick>
              </a:rPr>
              <a:t>https://github.com/boyarsky/sybex-1Z0-815-chapter-11</a:t>
            </a:r>
            <a:endParaRPr lang="en-US" dirty="0">
              <a:solidFill>
                <a:srgbClr val="0070C0"/>
              </a:solidFill>
            </a:endParaRPr>
          </a:p>
          <a:p>
            <a:pPr marL="0" indent="0">
              <a:buNone/>
            </a:pPr>
            <a:endParaRPr lang="en-US"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47903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295401" y="1025429"/>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295401" y="2505167"/>
            <a:ext cx="10305632" cy="6617196"/>
          </a:xfrm>
          <a:prstGeom prst="rect">
            <a:avLst/>
          </a:prstGeom>
          <a:noFill/>
        </p:spPr>
        <p:txBody>
          <a:bodyPr wrap="square">
            <a:spAutoFit/>
          </a:bodyPr>
          <a:lstStyle/>
          <a:p>
            <a:r>
              <a:rPr lang="fr-FR" sz="2000" b="1" i="0" dirty="0">
                <a:solidFill>
                  <a:srgbClr val="0070C0"/>
                </a:solidFill>
                <a:effectLst/>
              </a:rPr>
              <a:t>2-3) Running Our First Module</a:t>
            </a:r>
            <a:r>
              <a:rPr lang="fr-FR" sz="2000" dirty="0">
                <a:solidFill>
                  <a:srgbClr val="0070C0"/>
                </a:solidFill>
              </a:rPr>
              <a:t> </a:t>
            </a:r>
            <a:r>
              <a:rPr lang="fr-FR" sz="2000" dirty="0"/>
              <a:t/>
            </a:r>
            <a:br>
              <a:rPr lang="fr-FR" sz="2000" dirty="0"/>
            </a:br>
            <a:r>
              <a:rPr lang="en-US" sz="1800" b="0" i="0" dirty="0">
                <a:solidFill>
                  <a:srgbClr val="000000"/>
                </a:solidFill>
                <a:effectLst/>
                <a:latin typeface="Georgia" panose="02040502050405020303" pitchFamily="18" charset="0"/>
              </a:rPr>
              <a:t>Now that we’ve seen the syntax, we can write the command to run the </a:t>
            </a:r>
            <a:r>
              <a:rPr lang="en-US" sz="1800" b="0" i="0" dirty="0">
                <a:solidFill>
                  <a:srgbClr val="000000"/>
                </a:solidFill>
                <a:effectLst/>
                <a:latin typeface="LiberationMono"/>
              </a:rPr>
              <a:t>Task </a:t>
            </a:r>
            <a:r>
              <a:rPr lang="en-US" sz="1800" b="0" i="0" dirty="0">
                <a:solidFill>
                  <a:srgbClr val="000000"/>
                </a:solidFill>
                <a:effectLst/>
                <a:latin typeface="Georgia" panose="02040502050405020303" pitchFamily="18" charset="0"/>
              </a:rPr>
              <a:t>class in the </a:t>
            </a:r>
            <a:r>
              <a:rPr lang="en-US" sz="1800" b="0" i="0" dirty="0" err="1">
                <a:solidFill>
                  <a:srgbClr val="00000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package. In the following example, the package name and module name are the same. It is common for the module name to match either the full package name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or the beginning of it.</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java --module-path feeding</a:t>
            </a:r>
            <a:br>
              <a:rPr lang="en-US" sz="1800" b="0" i="0" dirty="0">
                <a:solidFill>
                  <a:srgbClr val="0070C0"/>
                </a:solidFill>
                <a:effectLst/>
                <a:latin typeface="LiberationMono"/>
              </a:rPr>
            </a:br>
            <a:r>
              <a:rPr lang="en-US" sz="1800" b="0" i="0" dirty="0">
                <a:solidFill>
                  <a:srgbClr val="0070C0"/>
                </a:solidFill>
                <a:effectLst/>
                <a:latin typeface="LiberationMono"/>
              </a:rPr>
              <a:t>--module </a:t>
            </a:r>
            <a:r>
              <a:rPr lang="en-US" sz="1800" b="0" i="0" dirty="0" err="1">
                <a:solidFill>
                  <a:srgbClr val="0070C0"/>
                </a:solidFill>
                <a:effectLst/>
                <a:latin typeface="LiberationMono"/>
              </a:rPr>
              <a:t>zoo.animal.feeding</a:t>
            </a:r>
            <a:r>
              <a:rPr lang="en-US" sz="1800" b="0" i="0" dirty="0">
                <a:solidFill>
                  <a:srgbClr val="0070C0"/>
                </a:solidFill>
                <a:effectLst/>
                <a:latin typeface="LiberationMono"/>
              </a:rPr>
              <a:t>/</a:t>
            </a:r>
            <a:r>
              <a:rPr lang="en-US" sz="1800" b="0" i="0" dirty="0" err="1">
                <a:solidFill>
                  <a:srgbClr val="0070C0"/>
                </a:solidFill>
                <a:effectLst/>
                <a:latin typeface="LiberationMono"/>
              </a:rPr>
              <a:t>zoo.animal.feeding.Task</a:t>
            </a:r>
            <a:r>
              <a:rPr lang="en-US" sz="2000" dirty="0">
                <a:solidFill>
                  <a:srgbClr val="0070C0"/>
                </a:solidFill>
              </a:rPr>
              <a:t> </a:t>
            </a:r>
            <a:br>
              <a:rPr lang="en-US" sz="2000" dirty="0">
                <a:solidFill>
                  <a:srgbClr val="0070C0"/>
                </a:solidFill>
              </a:rPr>
            </a:br>
            <a:r>
              <a:rPr lang="en-US" sz="1800" b="0" i="0" dirty="0">
                <a:solidFill>
                  <a:srgbClr val="000000"/>
                </a:solidFill>
                <a:effectLst/>
                <a:latin typeface="Georgia" panose="02040502050405020303" pitchFamily="18" charset="0"/>
              </a:rPr>
              <a:t>Since you already saw that </a:t>
            </a:r>
            <a:r>
              <a:rPr lang="en-US" sz="1800" b="0" i="0" dirty="0">
                <a:solidFill>
                  <a:srgbClr val="000000"/>
                </a:solidFill>
                <a:effectLst/>
                <a:latin typeface="LiberationMono"/>
              </a:rPr>
              <a:t>--module-path </a:t>
            </a:r>
            <a:r>
              <a:rPr lang="en-US" sz="1800" b="0" i="0" dirty="0">
                <a:solidFill>
                  <a:srgbClr val="000000"/>
                </a:solidFill>
                <a:effectLst/>
                <a:latin typeface="Georgia" panose="02040502050405020303" pitchFamily="18" charset="0"/>
              </a:rPr>
              <a:t>uses the short form of </a:t>
            </a:r>
            <a:r>
              <a:rPr lang="en-US" sz="1800" b="0" i="0" dirty="0">
                <a:solidFill>
                  <a:srgbClr val="000000"/>
                </a:solidFill>
                <a:effectLst/>
                <a:latin typeface="LiberationMono"/>
              </a:rPr>
              <a:t>-p</a:t>
            </a:r>
            <a:r>
              <a:rPr lang="en-US" sz="1800" b="0" i="0" dirty="0">
                <a:solidFill>
                  <a:srgbClr val="000000"/>
                </a:solidFill>
                <a:effectLst/>
                <a:latin typeface="Georgia" panose="02040502050405020303" pitchFamily="18" charset="0"/>
              </a:rPr>
              <a:t>, we bet you won’t be surprised to learn there is a short form of </a:t>
            </a:r>
            <a:r>
              <a:rPr lang="en-US" sz="1800" b="0" i="0" dirty="0">
                <a:solidFill>
                  <a:srgbClr val="000000"/>
                </a:solidFill>
                <a:effectLst/>
                <a:latin typeface="LiberationMono"/>
              </a:rPr>
              <a:t>--module </a:t>
            </a:r>
            <a:r>
              <a:rPr lang="en-US" sz="1800" b="0" i="0" dirty="0">
                <a:solidFill>
                  <a:srgbClr val="000000"/>
                </a:solidFill>
                <a:effectLst/>
                <a:latin typeface="Georgia" panose="02040502050405020303" pitchFamily="18" charset="0"/>
              </a:rPr>
              <a:t>as</a:t>
            </a:r>
            <a:r>
              <a:rPr lang="en-US" sz="2000" dirty="0"/>
              <a:t> </a:t>
            </a:r>
            <a:r>
              <a:rPr lang="en-US" sz="1800" b="0" i="0" dirty="0">
                <a:solidFill>
                  <a:srgbClr val="000000"/>
                </a:solidFill>
                <a:effectLst/>
                <a:latin typeface="Georgia" panose="02040502050405020303" pitchFamily="18" charset="0"/>
              </a:rPr>
              <a:t>well. The short option is </a:t>
            </a:r>
            <a:r>
              <a:rPr lang="en-US" sz="1800" b="0" i="0" dirty="0">
                <a:solidFill>
                  <a:srgbClr val="000000"/>
                </a:solidFill>
                <a:effectLst/>
                <a:latin typeface="LiberationMono"/>
              </a:rPr>
              <a:t>-m</a:t>
            </a:r>
            <a:r>
              <a:rPr lang="en-US" sz="1800" b="0" i="0" dirty="0">
                <a:solidFill>
                  <a:srgbClr val="000000"/>
                </a:solidFill>
                <a:effectLst/>
                <a:latin typeface="Georgia" panose="02040502050405020303" pitchFamily="18" charset="0"/>
              </a:rPr>
              <a:t>. That means the following command is equivalent:</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java -p feeding -m </a:t>
            </a:r>
            <a:r>
              <a:rPr lang="en-US" sz="1800" b="0" i="0" dirty="0" err="1">
                <a:solidFill>
                  <a:srgbClr val="0070C0"/>
                </a:solidFill>
                <a:effectLst/>
                <a:latin typeface="LiberationMono"/>
              </a:rPr>
              <a:t>zoo.animal.feeding</a:t>
            </a:r>
            <a:r>
              <a:rPr lang="en-US" sz="1800" b="0" i="0" dirty="0">
                <a:solidFill>
                  <a:srgbClr val="0070C0"/>
                </a:solidFill>
                <a:effectLst/>
                <a:latin typeface="LiberationMono"/>
              </a:rPr>
              <a:t>/</a:t>
            </a:r>
            <a:r>
              <a:rPr lang="en-US" sz="1800" b="0" i="0" dirty="0" err="1">
                <a:solidFill>
                  <a:srgbClr val="0070C0"/>
                </a:solidFill>
                <a:effectLst/>
                <a:latin typeface="LiberationMono"/>
              </a:rPr>
              <a:t>zoo.animal.feeding.Task</a:t>
            </a:r>
            <a:r>
              <a:rPr lang="en-US" sz="2000" dirty="0">
                <a:solidFill>
                  <a:srgbClr val="0070C0"/>
                </a:solidFill>
              </a:rPr>
              <a:t> </a:t>
            </a: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78641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466553" y="2434709"/>
            <a:ext cx="10305632" cy="5201424"/>
          </a:xfrm>
          <a:prstGeom prst="rect">
            <a:avLst/>
          </a:prstGeom>
          <a:noFill/>
        </p:spPr>
        <p:txBody>
          <a:bodyPr wrap="square">
            <a:spAutoFit/>
          </a:bodyPr>
          <a:lstStyle/>
          <a:p>
            <a:r>
              <a:rPr lang="fr-FR" sz="2000" b="1" i="0" dirty="0">
                <a:solidFill>
                  <a:srgbClr val="0070C0"/>
                </a:solidFill>
                <a:effectLst/>
              </a:rPr>
              <a:t>2-3) Running Our First Module</a:t>
            </a:r>
            <a:r>
              <a:rPr lang="fr-FR" sz="2000" dirty="0">
                <a:solidFill>
                  <a:srgbClr val="0070C0"/>
                </a:solidFill>
              </a:rPr>
              <a:t> </a:t>
            </a:r>
            <a:r>
              <a:rPr lang="fr-FR" sz="2000" dirty="0"/>
              <a:t/>
            </a:r>
            <a:br>
              <a:rPr lang="fr-FR" sz="2000"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java --module-path feeding</a:t>
            </a:r>
            <a:br>
              <a:rPr lang="en-US" sz="1800" b="0" i="0" dirty="0">
                <a:solidFill>
                  <a:srgbClr val="0070C0"/>
                </a:solidFill>
                <a:effectLst/>
                <a:latin typeface="LiberationMono"/>
              </a:rPr>
            </a:br>
            <a:r>
              <a:rPr lang="en-US" sz="1800" b="0" i="0" dirty="0">
                <a:solidFill>
                  <a:srgbClr val="0070C0"/>
                </a:solidFill>
                <a:effectLst/>
                <a:latin typeface="LiberationMono"/>
              </a:rPr>
              <a:t>--module </a:t>
            </a:r>
            <a:r>
              <a:rPr lang="en-US" sz="1800" b="0" i="0" dirty="0" err="1">
                <a:solidFill>
                  <a:srgbClr val="0070C0"/>
                </a:solidFill>
                <a:effectLst/>
                <a:latin typeface="LiberationMono"/>
              </a:rPr>
              <a:t>zoo.animal.feeding</a:t>
            </a:r>
            <a:r>
              <a:rPr lang="en-US" sz="1800" b="0" i="0" dirty="0">
                <a:solidFill>
                  <a:srgbClr val="0070C0"/>
                </a:solidFill>
                <a:effectLst/>
                <a:latin typeface="LiberationMono"/>
              </a:rPr>
              <a:t>/</a:t>
            </a:r>
            <a:r>
              <a:rPr lang="en-US" sz="1800" b="0" i="0" dirty="0" err="1">
                <a:solidFill>
                  <a:srgbClr val="0070C0"/>
                </a:solidFill>
                <a:effectLst/>
                <a:latin typeface="LiberationMono"/>
              </a:rPr>
              <a:t>zoo.animal.feeding.Task</a:t>
            </a:r>
            <a:r>
              <a:rPr lang="en-US" sz="2000" dirty="0">
                <a:solidFill>
                  <a:srgbClr val="0070C0"/>
                </a:solidFill>
              </a:rPr>
              <a:t> </a:t>
            </a:r>
            <a:br>
              <a:rPr lang="en-US" sz="2000" dirty="0">
                <a:solidFill>
                  <a:srgbClr val="0070C0"/>
                </a:solidFill>
              </a:rPr>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java -p feeding -m </a:t>
            </a:r>
            <a:r>
              <a:rPr lang="en-US" sz="1800" b="0" i="0" dirty="0" err="1">
                <a:solidFill>
                  <a:srgbClr val="0070C0"/>
                </a:solidFill>
                <a:effectLst/>
                <a:latin typeface="LiberationMono"/>
              </a:rPr>
              <a:t>zoo.animal.feeding</a:t>
            </a:r>
            <a:r>
              <a:rPr lang="en-US" sz="1800" b="0" i="0" dirty="0">
                <a:solidFill>
                  <a:srgbClr val="0070C0"/>
                </a:solidFill>
                <a:effectLst/>
                <a:latin typeface="LiberationMono"/>
              </a:rPr>
              <a:t>/</a:t>
            </a:r>
            <a:r>
              <a:rPr lang="en-US" sz="1800" b="0" i="0" dirty="0" err="1">
                <a:solidFill>
                  <a:srgbClr val="0070C0"/>
                </a:solidFill>
                <a:effectLst/>
                <a:latin typeface="LiberationMono"/>
              </a:rPr>
              <a:t>zoo.animal.feeding.Task</a:t>
            </a:r>
            <a:r>
              <a:rPr lang="en-US" sz="2000" dirty="0">
                <a:solidFill>
                  <a:srgbClr val="0070C0"/>
                </a:solidFill>
              </a:rPr>
              <a:t> </a:t>
            </a: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7" name="Picture 6"/>
          <p:cNvPicPr>
            <a:picLocks noChangeAspect="1"/>
          </p:cNvPicPr>
          <p:nvPr/>
        </p:nvPicPr>
        <p:blipFill>
          <a:blip r:embed="rId2"/>
          <a:stretch>
            <a:fillRect/>
          </a:stretch>
        </p:blipFill>
        <p:spPr>
          <a:xfrm>
            <a:off x="1466553" y="4521987"/>
            <a:ext cx="8811148" cy="1400447"/>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8676774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295401" y="2430765"/>
            <a:ext cx="10305632" cy="4893647"/>
          </a:xfrm>
          <a:prstGeom prst="rect">
            <a:avLst/>
          </a:prstGeom>
          <a:noFill/>
        </p:spPr>
        <p:txBody>
          <a:bodyPr wrap="square">
            <a:spAutoFit/>
          </a:bodyPr>
          <a:lstStyle/>
          <a:p>
            <a:r>
              <a:rPr lang="fr-FR" sz="2000" b="1" i="0" dirty="0">
                <a:solidFill>
                  <a:srgbClr val="0070C0"/>
                </a:solidFill>
                <a:effectLst/>
              </a:rPr>
              <a:t>2-3) Running Our First Module</a:t>
            </a:r>
            <a:r>
              <a:rPr lang="fr-FR" sz="2000" dirty="0">
                <a:solidFill>
                  <a:srgbClr val="0070C0"/>
                </a:solidFill>
              </a:rPr>
              <a:t> </a:t>
            </a:r>
            <a:r>
              <a:rPr lang="fr-FR" sz="2000" dirty="0"/>
              <a:t/>
            </a:r>
            <a:br>
              <a:rPr lang="fr-FR" sz="2000" dirty="0"/>
            </a:br>
            <a:r>
              <a:rPr lang="en-US" sz="1800" b="0" i="0" dirty="0">
                <a:solidFill>
                  <a:srgbClr val="000000"/>
                </a:solidFill>
                <a:effectLst/>
                <a:latin typeface="Georgia" panose="02040502050405020303" pitchFamily="18" charset="0"/>
              </a:rPr>
              <a:t>In these examples, we used </a:t>
            </a:r>
            <a:r>
              <a:rPr lang="en-US" sz="1800" b="0" i="0" dirty="0">
                <a:solidFill>
                  <a:srgbClr val="000000"/>
                </a:solidFill>
                <a:effectLst/>
                <a:latin typeface="LiberationMono"/>
              </a:rPr>
              <a:t>feeding </a:t>
            </a:r>
            <a:r>
              <a:rPr lang="en-US" sz="1800" b="0" i="0" dirty="0">
                <a:solidFill>
                  <a:srgbClr val="000000"/>
                </a:solidFill>
                <a:effectLst/>
                <a:latin typeface="Georgia" panose="02040502050405020303" pitchFamily="18" charset="0"/>
              </a:rPr>
              <a:t>as the module path because that’s where we compiled the code. This will change once we package the module and run that.</a:t>
            </a:r>
            <a:br>
              <a:rPr lang="en-US" sz="1800" b="0" i="0" dirty="0">
                <a:solidFill>
                  <a:srgbClr val="000000"/>
                </a:solidFill>
                <a:effectLst/>
                <a:latin typeface="Georgia" panose="02040502050405020303" pitchFamily="18" charset="0"/>
              </a:rPr>
            </a:br>
            <a:r>
              <a:rPr lang="en-US" sz="1800" b="0" i="0" dirty="0">
                <a:solidFill>
                  <a:srgbClr val="0000FF"/>
                </a:solidFill>
                <a:effectLst/>
                <a:latin typeface="Georgia" panose="02040502050405020303" pitchFamily="18" charset="0"/>
              </a:rPr>
              <a:t>Table 11.2 </a:t>
            </a:r>
            <a:r>
              <a:rPr lang="en-US" sz="1800" b="0" i="0" dirty="0">
                <a:solidFill>
                  <a:srgbClr val="000000"/>
                </a:solidFill>
                <a:effectLst/>
                <a:latin typeface="Georgia" panose="02040502050405020303" pitchFamily="18" charset="0"/>
              </a:rPr>
              <a:t>lists the options you need to know for the </a:t>
            </a:r>
            <a:r>
              <a:rPr lang="en-US" sz="1800" b="0" i="0" dirty="0">
                <a:solidFill>
                  <a:srgbClr val="000000"/>
                </a:solidFill>
                <a:effectLst/>
                <a:latin typeface="LiberationMono"/>
              </a:rPr>
              <a:t>java </a:t>
            </a:r>
            <a:r>
              <a:rPr lang="en-US" sz="1800" b="0" i="0" dirty="0">
                <a:solidFill>
                  <a:srgbClr val="000000"/>
                </a:solidFill>
                <a:effectLst/>
                <a:latin typeface="Georgia" panose="02040502050405020303" pitchFamily="18" charset="0"/>
              </a:rPr>
              <a:t>command.</a:t>
            </a:r>
            <a:r>
              <a:rPr lang="en-US" dirty="0"/>
              <a:t> </a:t>
            </a:r>
            <a:br>
              <a:rPr lang="en-US" dirty="0"/>
            </a:b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9" name="Image 8">
            <a:extLst>
              <a:ext uri="{FF2B5EF4-FFF2-40B4-BE49-F238E27FC236}">
                <a16:creationId xmlns="" xmlns:a16="http://schemas.microsoft.com/office/drawing/2014/main" id="{1D57908F-41E7-43AE-8613-123FBAA44C4C}"/>
              </a:ext>
            </a:extLst>
          </p:cNvPr>
          <p:cNvPicPr>
            <a:picLocks noChangeAspect="1"/>
          </p:cNvPicPr>
          <p:nvPr/>
        </p:nvPicPr>
        <p:blipFill>
          <a:blip r:embed="rId2"/>
          <a:stretch>
            <a:fillRect/>
          </a:stretch>
        </p:blipFill>
        <p:spPr>
          <a:xfrm>
            <a:off x="2033081" y="3977477"/>
            <a:ext cx="7620000" cy="1800225"/>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118099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153551" y="2553880"/>
            <a:ext cx="10305632" cy="7109639"/>
          </a:xfrm>
          <a:prstGeom prst="rect">
            <a:avLst/>
          </a:prstGeom>
          <a:noFill/>
        </p:spPr>
        <p:txBody>
          <a:bodyPr wrap="square">
            <a:spAutoFit/>
          </a:bodyPr>
          <a:lstStyle/>
          <a:p>
            <a:r>
              <a:rPr lang="fr-FR" sz="2000" b="1" i="0" dirty="0">
                <a:solidFill>
                  <a:srgbClr val="0070C0"/>
                </a:solidFill>
                <a:effectLst/>
              </a:rPr>
              <a:t>2-4) Packaging Our First Module</a:t>
            </a:r>
            <a:r>
              <a:rPr lang="fr-FR" sz="2000" dirty="0">
                <a:solidFill>
                  <a:srgbClr val="0070C0"/>
                </a:solidFill>
              </a:rPr>
              <a:t> </a:t>
            </a:r>
            <a:r>
              <a:rPr lang="fr-FR" sz="2000" dirty="0"/>
              <a:t/>
            </a:r>
            <a:br>
              <a:rPr lang="fr-FR" sz="2000" dirty="0"/>
            </a:br>
            <a:r>
              <a:rPr lang="en-US" sz="1800" b="0" i="0" dirty="0">
                <a:solidFill>
                  <a:srgbClr val="000000"/>
                </a:solidFill>
                <a:effectLst/>
                <a:latin typeface="Georgia" panose="02040502050405020303" pitchFamily="18" charset="0"/>
              </a:rPr>
              <a:t>Our next step is to package it. Be sure to create a </a:t>
            </a:r>
            <a:r>
              <a:rPr lang="en-US" sz="1800" b="0" i="0" dirty="0" smtClean="0">
                <a:solidFill>
                  <a:srgbClr val="000000"/>
                </a:solidFill>
                <a:effectLst/>
                <a:latin typeface="LiberationMono"/>
              </a:rPr>
              <a:t>mods(under mods) </a:t>
            </a:r>
            <a:r>
              <a:rPr lang="en-US" sz="1800" b="0" i="0" dirty="0">
                <a:solidFill>
                  <a:srgbClr val="000000"/>
                </a:solidFill>
                <a:effectLst/>
                <a:latin typeface="Georgia" panose="02040502050405020303" pitchFamily="18" charset="0"/>
              </a:rPr>
              <a:t>directory before running this command:</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jar -</a:t>
            </a:r>
            <a:r>
              <a:rPr lang="en-US" sz="1800" b="0" i="0" dirty="0" err="1">
                <a:solidFill>
                  <a:srgbClr val="0070C0"/>
                </a:solidFill>
                <a:effectLst/>
                <a:latin typeface="LiberationMono"/>
              </a:rPr>
              <a:t>cvf</a:t>
            </a:r>
            <a:r>
              <a:rPr lang="en-US" sz="1800" b="0" i="0" dirty="0">
                <a:solidFill>
                  <a:srgbClr val="0070C0"/>
                </a:solidFill>
                <a:effectLst/>
                <a:latin typeface="LiberationMono"/>
              </a:rPr>
              <a:t> </a:t>
            </a:r>
            <a:r>
              <a:rPr lang="en-US" dirty="0" smtClean="0">
                <a:solidFill>
                  <a:srgbClr val="0070C0"/>
                </a:solidFill>
                <a:latin typeface="LiberationMono"/>
              </a:rPr>
              <a:t>feeding</a:t>
            </a:r>
            <a:r>
              <a:rPr lang="en-US" sz="1800" b="0" i="0" dirty="0" smtClean="0">
                <a:solidFill>
                  <a:srgbClr val="0070C0"/>
                </a:solidFill>
                <a:effectLst/>
                <a:latin typeface="LiberationMono"/>
              </a:rPr>
              <a:t>/zoo.animal.feeding.jar </a:t>
            </a:r>
            <a:r>
              <a:rPr lang="en-US" sz="1800" b="0" i="0" dirty="0">
                <a:solidFill>
                  <a:srgbClr val="0070C0"/>
                </a:solidFill>
                <a:effectLst/>
                <a:latin typeface="LiberationMono"/>
              </a:rPr>
              <a:t>-C feeding/</a:t>
            </a:r>
            <a:r>
              <a:rPr lang="en-US" sz="1800" b="0" i="0" dirty="0">
                <a:solidFill>
                  <a:srgbClr val="000000"/>
                </a:solidFill>
                <a:effectLst/>
                <a:latin typeface="LiberationMono"/>
              </a:rPr>
              <a:t> . </a:t>
            </a:r>
            <a:r>
              <a:rPr lang="en-US" sz="1800" b="0" i="0" dirty="0">
                <a:solidFill>
                  <a:srgbClr val="000000"/>
                </a:solidFill>
                <a:effectLst/>
                <a:latin typeface="Georgia" panose="02040502050405020303" pitchFamily="18" charset="0"/>
              </a:rPr>
              <a:t>There’s nothing module-specific here. In fact, you might remember seeing this command in </a:t>
            </a:r>
            <a:r>
              <a:rPr lang="en-US" sz="1800" b="0" i="0" dirty="0">
                <a:solidFill>
                  <a:srgbClr val="0000FF"/>
                </a:solidFill>
                <a:effectLst/>
                <a:latin typeface="Georgia" panose="02040502050405020303" pitchFamily="18" charset="0"/>
              </a:rPr>
              <a:t>Chapter 1</a:t>
            </a:r>
            <a:r>
              <a:rPr lang="en-US" sz="1800" b="0" i="0" dirty="0">
                <a:solidFill>
                  <a:srgbClr val="000000"/>
                </a:solidFill>
                <a:effectLst/>
                <a:latin typeface="Georgia" panose="02040502050405020303" pitchFamily="18" charset="0"/>
              </a:rPr>
              <a:t>. </a:t>
            </a:r>
          </a:p>
          <a:p>
            <a:r>
              <a:rPr lang="en-US" sz="1800" b="0" i="0" dirty="0">
                <a:solidFill>
                  <a:srgbClr val="000000"/>
                </a:solidFill>
                <a:effectLst/>
                <a:latin typeface="Georgia" panose="02040502050405020303" pitchFamily="18" charset="0"/>
              </a:rPr>
              <a:t>We are packaging everything under the </a:t>
            </a:r>
            <a:r>
              <a:rPr lang="en-US" sz="1800" b="0" i="0" dirty="0">
                <a:solidFill>
                  <a:srgbClr val="000000"/>
                </a:solidFill>
                <a:effectLst/>
                <a:latin typeface="LiberationMono"/>
              </a:rPr>
              <a:t>feeding </a:t>
            </a:r>
            <a:r>
              <a:rPr lang="en-US" sz="1800" b="0" i="0" dirty="0">
                <a:solidFill>
                  <a:srgbClr val="000000"/>
                </a:solidFill>
                <a:effectLst/>
                <a:latin typeface="Georgia" panose="02040502050405020303" pitchFamily="18" charset="0"/>
              </a:rPr>
              <a:t>directory and storing it in a JAR file named</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LiberationMono"/>
              </a:rPr>
              <a:t>zoo.animal.feeding.jar </a:t>
            </a:r>
            <a:r>
              <a:rPr lang="en-US" sz="1800" b="0" i="0" dirty="0">
                <a:solidFill>
                  <a:srgbClr val="000000"/>
                </a:solidFill>
                <a:effectLst/>
                <a:latin typeface="Georgia" panose="02040502050405020303" pitchFamily="18" charset="0"/>
              </a:rPr>
              <a:t>under the </a:t>
            </a:r>
            <a:r>
              <a:rPr lang="en-US" sz="1800" b="0" i="0" dirty="0">
                <a:solidFill>
                  <a:srgbClr val="000000"/>
                </a:solidFill>
                <a:effectLst/>
                <a:latin typeface="LiberationMono"/>
              </a:rPr>
              <a:t>mods </a:t>
            </a:r>
            <a:r>
              <a:rPr lang="en-US" sz="1800" b="0" i="0" dirty="0">
                <a:solidFill>
                  <a:srgbClr val="000000"/>
                </a:solidFill>
                <a:effectLst/>
                <a:latin typeface="Georgia" panose="02040502050405020303" pitchFamily="18" charset="0"/>
              </a:rPr>
              <a:t>folder. This represents how the module JAR will look to other code that wants to use it.</a:t>
            </a:r>
            <a:r>
              <a:rPr lang="en-US" dirty="0"/>
              <a:t> </a:t>
            </a:r>
            <a:r>
              <a:rPr lang="en-US" sz="1800" b="0" i="0" dirty="0">
                <a:solidFill>
                  <a:srgbClr val="000000"/>
                </a:solidFill>
                <a:effectLst/>
                <a:latin typeface="Georgia" panose="02040502050405020303" pitchFamily="18" charset="0"/>
              </a:rPr>
              <a:t>Now let’s run the program again, but this time using the </a:t>
            </a:r>
            <a:r>
              <a:rPr lang="en-US" sz="1800" b="0" i="0" dirty="0">
                <a:solidFill>
                  <a:srgbClr val="000000"/>
                </a:solidFill>
                <a:effectLst/>
                <a:latin typeface="LiberationMono"/>
              </a:rPr>
              <a:t>mods </a:t>
            </a:r>
            <a:r>
              <a:rPr lang="en-US" sz="1800" b="0" i="0" dirty="0" smtClean="0">
                <a:solidFill>
                  <a:srgbClr val="000000"/>
                </a:solidFill>
                <a:effectLst/>
                <a:latin typeface="Georgia" panose="02040502050405020303" pitchFamily="18" charset="0"/>
              </a:rPr>
              <a:t>directory instead </a:t>
            </a:r>
            <a:r>
              <a:rPr lang="en-US" sz="1800" b="0" i="0" dirty="0">
                <a:solidFill>
                  <a:srgbClr val="000000"/>
                </a:solidFill>
                <a:effectLst/>
                <a:latin typeface="Georgia" panose="02040502050405020303" pitchFamily="18" charset="0"/>
              </a:rPr>
              <a:t>of the loose classes:</a:t>
            </a:r>
            <a:r>
              <a:rPr lang="en-US" dirty="0"/>
              <a:t> </a:t>
            </a:r>
            <a:br>
              <a:rPr lang="en-US" dirty="0"/>
            </a:br>
            <a:r>
              <a:rPr lang="fr-FR" sz="1800" b="1" i="0" dirty="0">
                <a:solidFill>
                  <a:srgbClr val="0070C0"/>
                </a:solidFill>
                <a:effectLst/>
                <a:latin typeface="LiberationMono"/>
              </a:rPr>
              <a:t>java -p mods -m </a:t>
            </a:r>
            <a:r>
              <a:rPr lang="fr-FR" sz="1800" b="1" i="0" dirty="0" err="1">
                <a:solidFill>
                  <a:srgbClr val="0070C0"/>
                </a:solidFill>
                <a:effectLst/>
                <a:latin typeface="LiberationMono"/>
              </a:rPr>
              <a:t>zoo.animal.feeding</a:t>
            </a:r>
            <a:r>
              <a:rPr lang="fr-FR" sz="1800" b="1" i="0" dirty="0">
                <a:solidFill>
                  <a:srgbClr val="0070C0"/>
                </a:solidFill>
                <a:effectLst/>
                <a:latin typeface="LiberationMono"/>
              </a:rPr>
              <a:t>/</a:t>
            </a:r>
            <a:r>
              <a:rPr lang="fr-FR" sz="1800" b="1" i="0" dirty="0" err="1">
                <a:solidFill>
                  <a:srgbClr val="0070C0"/>
                </a:solidFill>
                <a:effectLst/>
                <a:latin typeface="LiberationMono"/>
              </a:rPr>
              <a:t>zoo.animal.feeding.Task</a:t>
            </a:r>
            <a:r>
              <a:rPr lang="fr-FR" b="1" dirty="0">
                <a:solidFill>
                  <a:srgbClr val="0070C0"/>
                </a:solidFill>
              </a:rPr>
              <a:t> </a:t>
            </a:r>
            <a:r>
              <a:rPr lang="fr-FR" dirty="0"/>
              <a:t/>
            </a:r>
            <a:br>
              <a:rPr lang="fr-FR" dirty="0"/>
            </a:br>
            <a:r>
              <a:rPr lang="en-US" dirty="0"/>
              <a:t/>
            </a:r>
            <a:br>
              <a:rPr lang="en-US" dirty="0"/>
            </a:br>
            <a:r>
              <a:rPr lang="en-US" dirty="0"/>
              <a:t/>
            </a:r>
            <a:br>
              <a:rPr lang="en-US" dirty="0"/>
            </a:b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48905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295401" y="2736547"/>
            <a:ext cx="10305632" cy="6278642"/>
          </a:xfrm>
          <a:prstGeom prst="rect">
            <a:avLst/>
          </a:prstGeom>
          <a:noFill/>
        </p:spPr>
        <p:txBody>
          <a:bodyPr wrap="square">
            <a:spAutoFit/>
          </a:bodyPr>
          <a:lstStyle/>
          <a:p>
            <a:r>
              <a:rPr lang="fr-FR" sz="2000" b="1" i="0" dirty="0">
                <a:solidFill>
                  <a:srgbClr val="0070C0"/>
                </a:solidFill>
                <a:effectLst/>
              </a:rPr>
              <a:t>2-4) Packaging Our First Module</a:t>
            </a:r>
            <a:r>
              <a:rPr lang="fr-FR" sz="2000" dirty="0">
                <a:solidFill>
                  <a:srgbClr val="0070C0"/>
                </a:solidFill>
              </a:rPr>
              <a:t> </a:t>
            </a:r>
            <a:r>
              <a:rPr lang="fr-FR" sz="2000" dirty="0"/>
              <a:t/>
            </a:r>
            <a:br>
              <a:rPr lang="fr-FR" sz="2000" dirty="0"/>
            </a:br>
            <a:r>
              <a:rPr lang="en-US" sz="1800" b="0" i="0" dirty="0">
                <a:solidFill>
                  <a:srgbClr val="000000"/>
                </a:solidFill>
                <a:effectLst/>
                <a:latin typeface="Georgia" panose="02040502050405020303" pitchFamily="18" charset="0"/>
              </a:rPr>
              <a:t>You might notice that this command looks identical to the one in the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previous section except for the directory. In the previous example, it</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was </a:t>
            </a:r>
            <a:r>
              <a:rPr lang="en-US" sz="1800" b="0" i="0" dirty="0">
                <a:solidFill>
                  <a:srgbClr val="000000"/>
                </a:solidFill>
                <a:effectLst/>
                <a:latin typeface="LiberationMono"/>
              </a:rPr>
              <a:t>feeding</a:t>
            </a:r>
            <a:r>
              <a:rPr lang="en-US" sz="1800" b="0" i="0" dirty="0">
                <a:solidFill>
                  <a:srgbClr val="000000"/>
                </a:solidFill>
                <a:effectLst/>
                <a:latin typeface="Georgia" panose="02040502050405020303" pitchFamily="18" charset="0"/>
              </a:rPr>
              <a:t>. In this one, it is the module path of </a:t>
            </a:r>
            <a:r>
              <a:rPr lang="en-US" sz="1800" b="0" i="0" dirty="0">
                <a:solidFill>
                  <a:srgbClr val="000000"/>
                </a:solidFill>
                <a:effectLst/>
                <a:latin typeface="LiberationMono"/>
              </a:rPr>
              <a:t>mods</a:t>
            </a:r>
            <a:r>
              <a:rPr lang="en-US" sz="1800" b="0" i="0" dirty="0">
                <a:solidFill>
                  <a:srgbClr val="000000"/>
                </a:solidFill>
                <a:effectLst/>
                <a:latin typeface="Georgia" panose="02040502050405020303" pitchFamily="18" charset="0"/>
              </a:rPr>
              <a:t>. Since the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module path is used, a module JAR is being run.</a:t>
            </a:r>
            <a:br>
              <a:rPr lang="en-US" sz="1800" b="0" i="0" dirty="0">
                <a:solidFill>
                  <a:srgbClr val="000000"/>
                </a:solidFill>
                <a:effectLst/>
                <a:latin typeface="Georgia" panose="02040502050405020303" pitchFamily="18" charset="0"/>
              </a:rPr>
            </a:br>
            <a:r>
              <a:rPr lang="en-US" sz="1800" b="0" i="0" dirty="0">
                <a:solidFill>
                  <a:srgbClr val="0000FF"/>
                </a:solidFill>
                <a:effectLst/>
                <a:latin typeface="Georgia" panose="02040502050405020303" pitchFamily="18" charset="0"/>
              </a:rPr>
              <a:t>Figure 11.6 </a:t>
            </a:r>
            <a:r>
              <a:rPr lang="en-US" sz="1800" b="0" i="0" dirty="0">
                <a:solidFill>
                  <a:srgbClr val="000000"/>
                </a:solidFill>
                <a:effectLst/>
                <a:latin typeface="Georgia" panose="02040502050405020303" pitchFamily="18" charset="0"/>
              </a:rPr>
              <a:t>shows what the directory structure looks like now that</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we’ve compiled and packaged the code.</a:t>
            </a:r>
            <a:r>
              <a:rPr lang="en-US" dirty="0"/>
              <a:t> </a:t>
            </a:r>
            <a:br>
              <a:rPr lang="en-US" dirty="0"/>
            </a:br>
            <a:r>
              <a:rPr lang="en-US" dirty="0"/>
              <a:t/>
            </a:r>
            <a:br>
              <a:rPr lang="en-US" dirty="0"/>
            </a:br>
            <a:r>
              <a:rPr lang="en-US" dirty="0"/>
              <a:t/>
            </a:r>
            <a:br>
              <a:rPr lang="en-US" dirty="0"/>
            </a:b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471411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1388942" y="2457344"/>
            <a:ext cx="10305632" cy="4893647"/>
          </a:xfrm>
          <a:prstGeom prst="rect">
            <a:avLst/>
          </a:prstGeom>
          <a:noFill/>
        </p:spPr>
        <p:txBody>
          <a:bodyPr wrap="square">
            <a:spAutoFit/>
          </a:bodyPr>
          <a:lstStyle/>
          <a:p>
            <a:r>
              <a:rPr lang="fr-FR" sz="2000" b="1" i="0" dirty="0">
                <a:solidFill>
                  <a:srgbClr val="0070C0"/>
                </a:solidFill>
                <a:effectLst/>
              </a:rPr>
              <a:t>2-4) Packaging Our First Module</a:t>
            </a:r>
            <a:r>
              <a:rPr lang="fr-FR" sz="2000" dirty="0">
                <a:solidFill>
                  <a:srgbClr val="0070C0"/>
                </a:solidFill>
              </a:rPr>
              <a:t> </a:t>
            </a:r>
            <a:r>
              <a:rPr lang="fr-FR" sz="2000" dirty="0"/>
              <a:t/>
            </a:r>
            <a:br>
              <a:rPr lang="fr-FR" sz="2000" dirty="0"/>
            </a:br>
            <a:r>
              <a:rPr lang="en-US" dirty="0"/>
              <a:t/>
            </a:r>
            <a:br>
              <a:rPr lang="en-US" dirty="0"/>
            </a:br>
            <a:r>
              <a:rPr lang="en-US" dirty="0"/>
              <a:t/>
            </a:r>
            <a:br>
              <a:rPr lang="en-US" dirty="0"/>
            </a:br>
            <a:r>
              <a:rPr lang="en-US" dirty="0"/>
              <a:t/>
            </a:r>
            <a:br>
              <a:rPr lang="en-US" dirty="0"/>
            </a:b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9" name="Image 8">
            <a:extLst>
              <a:ext uri="{FF2B5EF4-FFF2-40B4-BE49-F238E27FC236}">
                <a16:creationId xmlns="" xmlns:a16="http://schemas.microsoft.com/office/drawing/2014/main" id="{D6D6DED8-09B4-4897-9324-72EC8A62DF26}"/>
              </a:ext>
            </a:extLst>
          </p:cNvPr>
          <p:cNvPicPr>
            <a:picLocks noChangeAspect="1"/>
          </p:cNvPicPr>
          <p:nvPr/>
        </p:nvPicPr>
        <p:blipFill>
          <a:blip r:embed="rId2"/>
          <a:stretch>
            <a:fillRect/>
          </a:stretch>
        </p:blipFill>
        <p:spPr>
          <a:xfrm>
            <a:off x="5964525" y="2556932"/>
            <a:ext cx="3850634" cy="3323494"/>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2255730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fontScale="90000"/>
          </a:bodyPr>
          <a:lstStyle/>
          <a:p>
            <a:r>
              <a:rPr lang="fr-FR" b="1" dirty="0">
                <a:solidFill>
                  <a:srgbClr val="FF0000"/>
                </a:solidFill>
              </a:rPr>
              <a:t>2-Creating and running a </a:t>
            </a:r>
            <a:r>
              <a:rPr lang="fr-FR" b="1" dirty="0" err="1">
                <a:solidFill>
                  <a:srgbClr val="FF0000"/>
                </a:solidFill>
              </a:rPr>
              <a:t>modular</a:t>
            </a:r>
            <a:r>
              <a:rPr lang="fr-FR" b="1" dirty="0">
                <a:solidFill>
                  <a:srgbClr val="FF0000"/>
                </a:solidFill>
              </a:rPr>
              <a:t> program</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02376570-DA12-4A5C-B8AF-6CA0089DBCC8}"/>
              </a:ext>
            </a:extLst>
          </p:cNvPr>
          <p:cNvSpPr txBox="1"/>
          <p:nvPr/>
        </p:nvSpPr>
        <p:spPr>
          <a:xfrm>
            <a:off x="2692640" y="2285999"/>
            <a:ext cx="10305632" cy="4893647"/>
          </a:xfrm>
          <a:prstGeom prst="rect">
            <a:avLst/>
          </a:prstGeom>
          <a:noFill/>
        </p:spPr>
        <p:txBody>
          <a:bodyPr wrap="square">
            <a:spAutoFit/>
          </a:bodyPr>
          <a:lstStyle/>
          <a:p>
            <a:r>
              <a:rPr lang="fr-FR" sz="2000" b="1" i="0" dirty="0">
                <a:solidFill>
                  <a:srgbClr val="0070C0"/>
                </a:solidFill>
                <a:effectLst/>
              </a:rPr>
              <a:t>2-4) Packaging Our First Module</a:t>
            </a:r>
            <a:r>
              <a:rPr lang="fr-FR" sz="2000" dirty="0">
                <a:solidFill>
                  <a:srgbClr val="0070C0"/>
                </a:solidFill>
              </a:rPr>
              <a:t> </a:t>
            </a:r>
            <a:r>
              <a:rPr lang="fr-FR" sz="2000" dirty="0"/>
              <a:t/>
            </a:r>
            <a:br>
              <a:rPr lang="fr-FR" sz="2000" dirty="0"/>
            </a:br>
            <a:r>
              <a:rPr lang="en-US" dirty="0"/>
              <a:t/>
            </a:r>
            <a:br>
              <a:rPr lang="en-US" dirty="0"/>
            </a:br>
            <a:r>
              <a:rPr lang="en-US" dirty="0"/>
              <a:t/>
            </a:r>
            <a:br>
              <a:rPr lang="en-US" dirty="0"/>
            </a:br>
            <a:r>
              <a:rPr lang="en-US" dirty="0"/>
              <a:t/>
            </a:r>
            <a:br>
              <a:rPr lang="en-US" dirty="0"/>
            </a:br>
            <a:r>
              <a:rPr lang="en-US" sz="2000" dirty="0"/>
              <a:t/>
            </a:r>
            <a:br>
              <a:rPr lang="en-US" sz="2000" dirty="0"/>
            </a:br>
            <a:r>
              <a:rPr lang="en-US" sz="2000" dirty="0"/>
              <a:t/>
            </a:r>
            <a:br>
              <a:rPr lang="en-US" sz="2000" dirty="0"/>
            </a:br>
            <a:r>
              <a:rPr lang="fr-FR" dirty="0"/>
              <a:t/>
            </a:r>
            <a:br>
              <a:rPr lang="fr-FR" dirty="0"/>
            </a:br>
            <a:r>
              <a:rPr lang="en-US" dirty="0"/>
              <a:t/>
            </a:r>
            <a:br>
              <a:rPr lang="en-US" dirty="0"/>
            </a:br>
            <a:r>
              <a:rPr lang="en-US" sz="1800" b="0" i="0" dirty="0">
                <a:solidFill>
                  <a:srgbClr val="000000"/>
                </a:solidFill>
                <a:effectLst/>
                <a:latin typeface="Georgia" panose="02040502050405020303" pitchFamily="18" charset="0"/>
              </a:rPr>
              <a:t/>
            </a:r>
            <a:br>
              <a:rPr lang="en-US" sz="1800" b="0" i="0" dirty="0">
                <a:solidFill>
                  <a:srgbClr val="000000"/>
                </a:solidFill>
                <a:effectLst/>
                <a:latin typeface="Georgia" panose="02040502050405020303" pitchFamily="18" charset="0"/>
              </a:rPr>
            </a:br>
            <a:r>
              <a:rPr lang="en-US" dirty="0"/>
              <a:t/>
            </a:r>
            <a:br>
              <a:rPr lang="en-US" dirty="0"/>
            </a:br>
            <a:r>
              <a:rPr lang="en-US" dirty="0"/>
              <a:t/>
            </a:r>
            <a:br>
              <a:rPr lang="en-US" dirty="0"/>
            </a:br>
            <a:r>
              <a:rPr lang="en-US" dirty="0"/>
              <a:t/>
            </a:r>
            <a:br>
              <a:rPr lang="en-US" dirty="0"/>
            </a:br>
            <a:r>
              <a:rPr lang="fr-FR" dirty="0"/>
              <a:t/>
            </a:r>
            <a:br>
              <a:rPr lang="fr-FR" dirty="0"/>
            </a:br>
            <a:endParaRPr lang="fr-FR" sz="1800" b="1" i="0" dirty="0">
              <a:solidFill>
                <a:srgbClr val="0070C0"/>
              </a:solidFill>
              <a:effectLst/>
            </a:endParaRPr>
          </a:p>
          <a:p>
            <a:pPr algn="just"/>
            <a:r>
              <a:rPr lang="fr-FR" dirty="0"/>
              <a:t/>
            </a:r>
            <a:br>
              <a:rPr lang="fr-FR" dirty="0"/>
            </a:br>
            <a:r>
              <a:rPr lang="en-US" dirty="0"/>
              <a:t/>
            </a:r>
            <a:br>
              <a:rPr lang="en-US" dirty="0"/>
            </a:br>
            <a:endParaRPr lang="x-none" dirty="0"/>
          </a:p>
        </p:txBody>
      </p:sp>
      <p:pic>
        <p:nvPicPr>
          <p:cNvPr id="10" name="Image 9">
            <a:extLst>
              <a:ext uri="{FF2B5EF4-FFF2-40B4-BE49-F238E27FC236}">
                <a16:creationId xmlns="" xmlns:a16="http://schemas.microsoft.com/office/drawing/2014/main" id="{E8BD2888-10C8-42CC-8E6E-0539550CA56E}"/>
              </a:ext>
            </a:extLst>
          </p:cNvPr>
          <p:cNvPicPr>
            <a:picLocks noChangeAspect="1"/>
          </p:cNvPicPr>
          <p:nvPr/>
        </p:nvPicPr>
        <p:blipFill>
          <a:blip r:embed="rId2"/>
          <a:stretch>
            <a:fillRect/>
          </a:stretch>
        </p:blipFill>
        <p:spPr>
          <a:xfrm>
            <a:off x="1258328" y="2921041"/>
            <a:ext cx="9601196" cy="986658"/>
          </a:xfrm>
          <a:prstGeom prst="rect">
            <a:avLst/>
          </a:prstGeom>
        </p:spPr>
      </p:pic>
      <p:pic>
        <p:nvPicPr>
          <p:cNvPr id="12" name="Image 11">
            <a:extLst>
              <a:ext uri="{FF2B5EF4-FFF2-40B4-BE49-F238E27FC236}">
                <a16:creationId xmlns="" xmlns:a16="http://schemas.microsoft.com/office/drawing/2014/main" id="{6D6E07BD-DC22-4707-AD4C-C134C456FA53}"/>
              </a:ext>
            </a:extLst>
          </p:cNvPr>
          <p:cNvPicPr>
            <a:picLocks noChangeAspect="1"/>
          </p:cNvPicPr>
          <p:nvPr/>
        </p:nvPicPr>
        <p:blipFill>
          <a:blip r:embed="rId3"/>
          <a:stretch>
            <a:fillRect/>
          </a:stretch>
        </p:blipFill>
        <p:spPr>
          <a:xfrm>
            <a:off x="1258328" y="3953563"/>
            <a:ext cx="9601197" cy="1840307"/>
          </a:xfrm>
          <a:prstGeom prst="rect">
            <a:avLst/>
          </a:prstGeom>
        </p:spPr>
      </p:pic>
      <p:pic>
        <p:nvPicPr>
          <p:cNvPr id="14" name="Image 13">
            <a:extLst>
              <a:ext uri="{FF2B5EF4-FFF2-40B4-BE49-F238E27FC236}">
                <a16:creationId xmlns="" xmlns:a16="http://schemas.microsoft.com/office/drawing/2014/main" id="{A56EED2B-16B2-4086-9130-04C51376AD76}"/>
              </a:ext>
            </a:extLst>
          </p:cNvPr>
          <p:cNvPicPr>
            <a:picLocks noChangeAspect="1"/>
          </p:cNvPicPr>
          <p:nvPr/>
        </p:nvPicPr>
        <p:blipFill>
          <a:blip r:embed="rId4"/>
          <a:stretch>
            <a:fillRect/>
          </a:stretch>
        </p:blipFill>
        <p:spPr>
          <a:xfrm>
            <a:off x="8195141" y="4404113"/>
            <a:ext cx="2701456" cy="1450188"/>
          </a:xfrm>
          <a:prstGeom prst="rect">
            <a:avLst/>
          </a:prstGeom>
        </p:spPr>
      </p:pic>
      <p:pic>
        <p:nvPicPr>
          <p:cNvPr id="16" name="Image 15">
            <a:extLst>
              <a:ext uri="{FF2B5EF4-FFF2-40B4-BE49-F238E27FC236}">
                <a16:creationId xmlns="" xmlns:a16="http://schemas.microsoft.com/office/drawing/2014/main" id="{0F879359-DFDC-4FE6-83F3-17D41705B65C}"/>
              </a:ext>
            </a:extLst>
          </p:cNvPr>
          <p:cNvPicPr>
            <a:picLocks noChangeAspect="1"/>
          </p:cNvPicPr>
          <p:nvPr/>
        </p:nvPicPr>
        <p:blipFill>
          <a:blip r:embed="rId5"/>
          <a:stretch>
            <a:fillRect/>
          </a:stretch>
        </p:blipFill>
        <p:spPr>
          <a:xfrm>
            <a:off x="1153551" y="778397"/>
            <a:ext cx="9810750" cy="485775"/>
          </a:xfrm>
          <a:prstGeom prst="rect">
            <a:avLst/>
          </a:prstGeom>
        </p:spPr>
      </p:pic>
      <p:sp>
        <p:nvSpPr>
          <p:cNvPr id="13"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0485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04990" y="2610971"/>
            <a:ext cx="6118696" cy="1754326"/>
          </a:xfrm>
          <a:prstGeom prst="rect">
            <a:avLst/>
          </a:prstGeom>
          <a:noFill/>
        </p:spPr>
        <p:txBody>
          <a:bodyPr wrap="square">
            <a:spAutoFit/>
          </a:bodyPr>
          <a:lstStyle/>
          <a:p>
            <a:r>
              <a:rPr lang="en-US" sz="1800" b="0" i="0" dirty="0">
                <a:solidFill>
                  <a:srgbClr val="000000"/>
                </a:solidFill>
                <a:effectLst/>
                <a:latin typeface="Georgia" panose="02040502050405020303" pitchFamily="18" charset="0"/>
              </a:rPr>
              <a:t>Now that our </a:t>
            </a:r>
            <a:r>
              <a:rPr lang="en-US" sz="1400" b="0" i="0" dirty="0" err="1">
                <a:solidFill>
                  <a:srgbClr val="000000"/>
                </a:solidFill>
                <a:effectLst/>
                <a:latin typeface="LiberationMono"/>
              </a:rPr>
              <a:t>zoo.animal.feeding</a:t>
            </a:r>
            <a:r>
              <a:rPr lang="en-US" sz="14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 is solid, we can start</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thinking about our other modules. As you can see in </a:t>
            </a:r>
            <a:r>
              <a:rPr lang="en-US" sz="1800" b="0" i="0" dirty="0">
                <a:solidFill>
                  <a:srgbClr val="0000FF"/>
                </a:solidFill>
                <a:effectLst/>
                <a:latin typeface="Georgia" panose="02040502050405020303" pitchFamily="18" charset="0"/>
              </a:rPr>
              <a:t>Figure 11.7</a:t>
            </a:r>
            <a:r>
              <a:rPr lang="en-US" sz="1800" b="0" i="0" dirty="0">
                <a:solidFill>
                  <a:srgbClr val="000000"/>
                </a:solidFill>
                <a:effectLst/>
                <a:latin typeface="Georgia" panose="02040502050405020303" pitchFamily="18" charset="0"/>
              </a:rPr>
              <a:t>, all</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three of the other modules in our system depend on the</a:t>
            </a:r>
            <a:br>
              <a:rPr lang="en-US" sz="1800" b="0" i="0" dirty="0">
                <a:solidFill>
                  <a:srgbClr val="000000"/>
                </a:solidFill>
                <a:effectLst/>
                <a:latin typeface="Georgia" panose="02040502050405020303" pitchFamily="18" charset="0"/>
              </a:rPr>
            </a:br>
            <a:r>
              <a:rPr lang="en-US" sz="1400" b="0" i="0" dirty="0" err="1">
                <a:solidFill>
                  <a:srgbClr val="000000"/>
                </a:solidFill>
                <a:effectLst/>
                <a:latin typeface="LiberationMono"/>
              </a:rPr>
              <a:t>zoo.animal.feeding</a:t>
            </a:r>
            <a:r>
              <a:rPr lang="en-US" sz="14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a:t>
            </a:r>
            <a:r>
              <a:rPr lang="en-US" dirty="0"/>
              <a:t> </a:t>
            </a:r>
            <a:br>
              <a:rPr lang="en-US" dirty="0"/>
            </a:br>
            <a:endParaRPr lang="x-none" dirty="0"/>
          </a:p>
        </p:txBody>
      </p:sp>
      <p:pic>
        <p:nvPicPr>
          <p:cNvPr id="12" name="Image 11">
            <a:extLst>
              <a:ext uri="{FF2B5EF4-FFF2-40B4-BE49-F238E27FC236}">
                <a16:creationId xmlns="" xmlns:a16="http://schemas.microsoft.com/office/drawing/2014/main" id="{57D3AB8B-BB12-4810-8823-671E17C1FBE2}"/>
              </a:ext>
            </a:extLst>
          </p:cNvPr>
          <p:cNvPicPr>
            <a:picLocks noChangeAspect="1"/>
          </p:cNvPicPr>
          <p:nvPr/>
        </p:nvPicPr>
        <p:blipFill>
          <a:blip r:embed="rId2"/>
          <a:stretch>
            <a:fillRect/>
          </a:stretch>
        </p:blipFill>
        <p:spPr>
          <a:xfrm>
            <a:off x="6889288" y="2919043"/>
            <a:ext cx="4523059" cy="3078771"/>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230412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04990" y="2610971"/>
            <a:ext cx="9601196" cy="3139321"/>
          </a:xfrm>
          <a:prstGeom prst="rect">
            <a:avLst/>
          </a:prstGeom>
          <a:noFill/>
        </p:spPr>
        <p:txBody>
          <a:bodyPr wrap="square">
            <a:spAutoFit/>
          </a:bodyPr>
          <a:lstStyle/>
          <a:p>
            <a:r>
              <a:rPr lang="fr-FR" sz="1800" b="1" i="0" dirty="0">
                <a:solidFill>
                  <a:srgbClr val="0070C0"/>
                </a:solidFill>
                <a:effectLst/>
              </a:rPr>
              <a:t>3-1) </a:t>
            </a:r>
            <a:r>
              <a:rPr lang="fr-FR" sz="1800" b="1" i="0" dirty="0" err="1">
                <a:solidFill>
                  <a:srgbClr val="0070C0"/>
                </a:solidFill>
                <a:effectLst/>
              </a:rPr>
              <a:t>Updating</a:t>
            </a:r>
            <a:r>
              <a:rPr lang="fr-FR" sz="1800" b="1" i="0" dirty="0">
                <a:solidFill>
                  <a:srgbClr val="0070C0"/>
                </a:solidFill>
                <a:effectLst/>
              </a:rPr>
              <a:t> the </a:t>
            </a:r>
            <a:r>
              <a:rPr lang="fr-FR" sz="1800" b="1" i="0" dirty="0" err="1">
                <a:solidFill>
                  <a:srgbClr val="0070C0"/>
                </a:solidFill>
                <a:effectLst/>
              </a:rPr>
              <a:t>Feeding</a:t>
            </a:r>
            <a:r>
              <a:rPr lang="fr-FR" sz="1800" b="1" i="0" dirty="0">
                <a:solidFill>
                  <a:srgbClr val="0070C0"/>
                </a:solidFill>
                <a:effectLst/>
              </a:rPr>
              <a:t> Module</a:t>
            </a:r>
            <a:r>
              <a:rPr lang="fr-FR" dirty="0">
                <a:solidFill>
                  <a:srgbClr val="0070C0"/>
                </a:solidFill>
              </a:rPr>
              <a:t> </a:t>
            </a:r>
            <a:r>
              <a:rPr lang="fr-FR" dirty="0"/>
              <a:t/>
            </a:r>
            <a:br>
              <a:rPr lang="fr-FR" dirty="0"/>
            </a:br>
            <a:endParaRPr lang="fr-FR" dirty="0"/>
          </a:p>
          <a:p>
            <a:pPr algn="just"/>
            <a:r>
              <a:rPr lang="en-US" sz="1800" b="0" i="0" dirty="0">
                <a:solidFill>
                  <a:srgbClr val="000000"/>
                </a:solidFill>
                <a:effectLst/>
                <a:latin typeface="Georgia" panose="02040502050405020303" pitchFamily="18" charset="0"/>
              </a:rPr>
              <a:t>Since we will be having our other modules call code in the </a:t>
            </a:r>
            <a:r>
              <a:rPr lang="en-US" sz="1800" b="0" i="0" dirty="0" err="1">
                <a:solidFill>
                  <a:srgbClr val="00000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package, we need to declare this intent in the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The </a:t>
            </a:r>
            <a:r>
              <a:rPr lang="en-US" sz="1800" b="0" i="0" dirty="0">
                <a:solidFill>
                  <a:srgbClr val="000000"/>
                </a:solidFill>
                <a:effectLst/>
                <a:latin typeface="LiberationMono"/>
              </a:rPr>
              <a:t>exports </a:t>
            </a:r>
            <a:r>
              <a:rPr lang="en-US" sz="1800" b="0" i="0" dirty="0">
                <a:solidFill>
                  <a:srgbClr val="000000"/>
                </a:solidFill>
                <a:effectLst/>
                <a:latin typeface="Georgia" panose="02040502050405020303" pitchFamily="18" charset="0"/>
              </a:rPr>
              <a:t>keyword is used to indicate that a module intends for those packages to be used by Java code outside the module. As you might expect, without an </a:t>
            </a:r>
            <a:r>
              <a:rPr lang="en-US" sz="1800" b="0" i="0" dirty="0">
                <a:solidFill>
                  <a:srgbClr val="000000"/>
                </a:solidFill>
                <a:effectLst/>
                <a:latin typeface="LiberationMono"/>
              </a:rPr>
              <a:t>exports </a:t>
            </a:r>
            <a:r>
              <a:rPr lang="en-US" sz="1800" b="0" i="0" dirty="0">
                <a:solidFill>
                  <a:srgbClr val="000000"/>
                </a:solidFill>
                <a:effectLst/>
                <a:latin typeface="Georgia" panose="02040502050405020303" pitchFamily="18" charset="0"/>
              </a:rPr>
              <a:t>keyword, the module is only available to be run from the command line on its own. In the following</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example, we export one package:</a:t>
            </a:r>
          </a:p>
          <a:p>
            <a:pPr algn="just"/>
            <a:r>
              <a:rPr lang="en-US" dirty="0"/>
              <a:t> </a:t>
            </a:r>
            <a:br>
              <a:rPr lang="en-US"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2219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295401" y="1030661"/>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177006" y="2664980"/>
            <a:ext cx="9601196" cy="3693319"/>
          </a:xfrm>
          <a:prstGeom prst="rect">
            <a:avLst/>
          </a:prstGeom>
          <a:noFill/>
        </p:spPr>
        <p:txBody>
          <a:bodyPr wrap="square">
            <a:spAutoFit/>
          </a:bodyPr>
          <a:lstStyle/>
          <a:p>
            <a:r>
              <a:rPr lang="fr-FR" sz="1800" b="1" i="0" dirty="0">
                <a:solidFill>
                  <a:srgbClr val="0070C0"/>
                </a:solidFill>
                <a:effectLst/>
              </a:rPr>
              <a:t>3-1) </a:t>
            </a:r>
            <a:r>
              <a:rPr lang="fr-FR" sz="1800" b="1" i="0" dirty="0" err="1">
                <a:solidFill>
                  <a:srgbClr val="0070C0"/>
                </a:solidFill>
                <a:effectLst/>
              </a:rPr>
              <a:t>Updating</a:t>
            </a:r>
            <a:r>
              <a:rPr lang="fr-FR" sz="1800" b="1" i="0" dirty="0">
                <a:solidFill>
                  <a:srgbClr val="0070C0"/>
                </a:solidFill>
                <a:effectLst/>
              </a:rPr>
              <a:t> the </a:t>
            </a:r>
            <a:r>
              <a:rPr lang="fr-FR" sz="1800" b="1" i="0" dirty="0" err="1">
                <a:solidFill>
                  <a:srgbClr val="0070C0"/>
                </a:solidFill>
                <a:effectLst/>
              </a:rPr>
              <a:t>Feeding</a:t>
            </a:r>
            <a:r>
              <a:rPr lang="fr-FR" sz="1800" b="1" i="0" dirty="0">
                <a:solidFill>
                  <a:srgbClr val="0070C0"/>
                </a:solidFill>
                <a:effectLst/>
              </a:rPr>
              <a:t> Module</a:t>
            </a:r>
            <a:r>
              <a:rPr lang="fr-FR" dirty="0">
                <a:solidFill>
                  <a:srgbClr val="0070C0"/>
                </a:solidFill>
              </a:rPr>
              <a:t> </a:t>
            </a:r>
          </a:p>
          <a:p>
            <a:r>
              <a:rPr lang="fr-FR" dirty="0"/>
              <a:t/>
            </a:r>
            <a:br>
              <a:rPr lang="fr-FR" dirty="0"/>
            </a:br>
            <a:r>
              <a:rPr lang="fr-FR" sz="1800" b="1" i="0" dirty="0" err="1">
                <a:solidFill>
                  <a:srgbClr val="0070C0"/>
                </a:solidFill>
                <a:effectLst/>
                <a:latin typeface="LiberationMono"/>
              </a:rPr>
              <a:t>module</a:t>
            </a:r>
            <a:r>
              <a:rPr lang="fr-FR" sz="1800" b="1" i="0" dirty="0">
                <a:solidFill>
                  <a:srgbClr val="0070C0"/>
                </a:solidFill>
                <a:effectLst/>
                <a:latin typeface="LiberationMono"/>
              </a:rPr>
              <a:t> </a:t>
            </a:r>
            <a:r>
              <a:rPr lang="fr-FR" sz="1800" b="1" i="0" dirty="0" err="1">
                <a:solidFill>
                  <a:srgbClr val="0070C0"/>
                </a:solidFill>
                <a:effectLst/>
                <a:latin typeface="LiberationMono"/>
              </a:rPr>
              <a:t>zoo.animal.feeding</a:t>
            </a:r>
            <a:r>
              <a:rPr lang="fr-FR" sz="1800" b="1" i="0" dirty="0">
                <a:solidFill>
                  <a:srgbClr val="0070C0"/>
                </a:solidFill>
                <a:effectLst/>
                <a:latin typeface="LiberationMono"/>
              </a:rPr>
              <a:t> {</a:t>
            </a:r>
            <a:br>
              <a:rPr lang="fr-FR" sz="1800" b="1" i="0" dirty="0">
                <a:solidFill>
                  <a:srgbClr val="0070C0"/>
                </a:solidFill>
                <a:effectLst/>
                <a:latin typeface="LiberationMono"/>
              </a:rPr>
            </a:br>
            <a:r>
              <a:rPr lang="fr-FR" sz="1800" b="1" i="0" dirty="0">
                <a:solidFill>
                  <a:srgbClr val="0070C0"/>
                </a:solidFill>
                <a:effectLst/>
                <a:latin typeface="LiberationMono"/>
              </a:rPr>
              <a:t>exports </a:t>
            </a:r>
            <a:r>
              <a:rPr lang="fr-FR" sz="1800" b="1" i="0" dirty="0" err="1">
                <a:solidFill>
                  <a:srgbClr val="0070C0"/>
                </a:solidFill>
                <a:effectLst/>
                <a:latin typeface="LiberationMono"/>
              </a:rPr>
              <a:t>zoo.animal.feeding</a:t>
            </a:r>
            <a:r>
              <a:rPr lang="fr-FR" sz="1800" b="1" i="0" dirty="0">
                <a:solidFill>
                  <a:srgbClr val="0070C0"/>
                </a:solidFill>
                <a:effectLst/>
                <a:latin typeface="LiberationMono"/>
              </a:rPr>
              <a:t>;</a:t>
            </a:r>
            <a:br>
              <a:rPr lang="fr-FR" sz="1800" b="1" i="0" dirty="0">
                <a:solidFill>
                  <a:srgbClr val="0070C0"/>
                </a:solidFill>
                <a:effectLst/>
                <a:latin typeface="LiberationMono"/>
              </a:rPr>
            </a:br>
            <a:r>
              <a:rPr lang="fr-FR" sz="1800" b="1" i="0" dirty="0">
                <a:solidFill>
                  <a:srgbClr val="0070C0"/>
                </a:solidFill>
                <a:effectLst/>
                <a:latin typeface="LiberationMono"/>
              </a:rPr>
              <a:t>} </a:t>
            </a:r>
          </a:p>
          <a:p>
            <a:r>
              <a:rPr lang="fr-FR" sz="1800" b="0" i="0" dirty="0" err="1">
                <a:solidFill>
                  <a:srgbClr val="000000"/>
                </a:solidFill>
                <a:effectLst/>
                <a:latin typeface="Georgia" panose="02040502050405020303" pitchFamily="18" charset="0"/>
              </a:rPr>
              <a:t>Recompiling</a:t>
            </a:r>
            <a:r>
              <a:rPr lang="fr-FR" sz="1800" b="0" i="0" dirty="0">
                <a:solidFill>
                  <a:srgbClr val="000000"/>
                </a:solidFill>
                <a:effectLst/>
                <a:latin typeface="Georgia" panose="02040502050405020303" pitchFamily="18" charset="0"/>
              </a:rPr>
              <a:t> and </a:t>
            </a:r>
            <a:r>
              <a:rPr lang="fr-FR" sz="1800" b="0" i="0" dirty="0" err="1">
                <a:solidFill>
                  <a:srgbClr val="000000"/>
                </a:solidFill>
                <a:effectLst/>
                <a:latin typeface="Georgia" panose="02040502050405020303" pitchFamily="18" charset="0"/>
              </a:rPr>
              <a:t>repackaging</a:t>
            </a:r>
            <a:r>
              <a:rPr lang="fr-FR" sz="1800" b="0" i="0" dirty="0">
                <a:solidFill>
                  <a:srgbClr val="000000"/>
                </a:solidFill>
                <a:effectLst/>
                <a:latin typeface="Georgia" panose="02040502050405020303" pitchFamily="18" charset="0"/>
              </a:rPr>
              <a:t> the module </a:t>
            </a:r>
            <a:r>
              <a:rPr lang="fr-FR" sz="1800" b="0" i="0" dirty="0" err="1">
                <a:solidFill>
                  <a:srgbClr val="000000"/>
                </a:solidFill>
                <a:effectLst/>
                <a:latin typeface="Georgia" panose="02040502050405020303" pitchFamily="18" charset="0"/>
              </a:rPr>
              <a:t>will</a:t>
            </a:r>
            <a:r>
              <a:rPr lang="fr-FR" sz="1800" b="0" i="0" dirty="0">
                <a:solidFill>
                  <a:srgbClr val="000000"/>
                </a:solidFill>
                <a:effectLst/>
                <a:latin typeface="Georgia" panose="02040502050405020303" pitchFamily="18" charset="0"/>
              </a:rPr>
              <a:t> update the </a:t>
            </a:r>
            <a:r>
              <a:rPr lang="fr-FR" sz="1800" b="0" i="0" dirty="0">
                <a:solidFill>
                  <a:srgbClr val="000000"/>
                </a:solidFill>
                <a:effectLst/>
                <a:latin typeface="LiberationMono"/>
              </a:rPr>
              <a:t>module-info </a:t>
            </a:r>
            <a:r>
              <a:rPr lang="fr-FR" sz="1800" b="0" i="0" dirty="0" err="1">
                <a:solidFill>
                  <a:srgbClr val="000000"/>
                </a:solidFill>
                <a:effectLst/>
                <a:latin typeface="Georgia" panose="02040502050405020303" pitchFamily="18" charset="0"/>
              </a:rPr>
              <a:t>inside</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our</a:t>
            </a:r>
            <a:r>
              <a:rPr lang="fr-FR" dirty="0">
                <a:solidFill>
                  <a:srgbClr val="000000"/>
                </a:solidFill>
                <a:latin typeface="Georgia" panose="02040502050405020303" pitchFamily="18" charset="0"/>
              </a:rPr>
              <a:t> </a:t>
            </a:r>
            <a:r>
              <a:rPr lang="fr-FR" sz="1800" b="0" i="0" dirty="0">
                <a:solidFill>
                  <a:srgbClr val="000000"/>
                </a:solidFill>
                <a:effectLst/>
                <a:latin typeface="LiberationMono"/>
              </a:rPr>
              <a:t>zoo.animals.feeding.jar </a:t>
            </a:r>
            <a:r>
              <a:rPr lang="fr-FR" sz="1800" b="0" i="0" dirty="0">
                <a:solidFill>
                  <a:srgbClr val="000000"/>
                </a:solidFill>
                <a:effectLst/>
                <a:latin typeface="Georgia" panose="02040502050405020303" pitchFamily="18" charset="0"/>
              </a:rPr>
              <a:t>file. </a:t>
            </a:r>
            <a:r>
              <a:rPr lang="fr-FR" sz="1800" b="0" i="0" dirty="0" err="1">
                <a:solidFill>
                  <a:srgbClr val="000000"/>
                </a:solidFill>
                <a:effectLst/>
                <a:latin typeface="Georgia" panose="02040502050405020303" pitchFamily="18" charset="0"/>
              </a:rPr>
              <a:t>These</a:t>
            </a:r>
            <a:r>
              <a:rPr lang="fr-FR" sz="1800" b="0" i="0" dirty="0">
                <a:solidFill>
                  <a:srgbClr val="000000"/>
                </a:solidFill>
                <a:effectLst/>
                <a:latin typeface="Georgia" panose="02040502050405020303" pitchFamily="18" charset="0"/>
              </a:rPr>
              <a:t> are the </a:t>
            </a:r>
            <a:r>
              <a:rPr lang="fr-FR" sz="1800" b="0" i="0" dirty="0" err="1">
                <a:solidFill>
                  <a:srgbClr val="000000"/>
                </a:solidFill>
                <a:effectLst/>
                <a:latin typeface="Georgia" panose="02040502050405020303" pitchFamily="18" charset="0"/>
              </a:rPr>
              <a:t>same</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LiberationMono"/>
              </a:rPr>
              <a:t>javac</a:t>
            </a:r>
            <a:r>
              <a:rPr lang="fr-FR" sz="1800" b="0" i="0" dirty="0">
                <a:solidFill>
                  <a:srgbClr val="000000"/>
                </a:solidFill>
                <a:effectLst/>
                <a:latin typeface="LiberationMono"/>
              </a:rPr>
              <a:t> </a:t>
            </a:r>
            <a:r>
              <a:rPr lang="fr-FR" sz="1800" b="0" i="0" dirty="0">
                <a:solidFill>
                  <a:srgbClr val="000000"/>
                </a:solidFill>
                <a:effectLst/>
                <a:latin typeface="Georgia" panose="02040502050405020303" pitchFamily="18" charset="0"/>
              </a:rPr>
              <a:t>and </a:t>
            </a:r>
            <a:r>
              <a:rPr lang="fr-FR" sz="1800" b="0" i="0" dirty="0">
                <a:solidFill>
                  <a:srgbClr val="000000"/>
                </a:solidFill>
                <a:effectLst/>
                <a:latin typeface="LiberationMono"/>
              </a:rPr>
              <a:t>jar </a:t>
            </a:r>
            <a:r>
              <a:rPr lang="fr-FR" sz="1800" b="0" i="0" dirty="0" err="1">
                <a:solidFill>
                  <a:srgbClr val="000000"/>
                </a:solidFill>
                <a:effectLst/>
                <a:latin typeface="Georgia" panose="02040502050405020303" pitchFamily="18" charset="0"/>
              </a:rPr>
              <a:t>commands</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you</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ran</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previously</a:t>
            </a:r>
            <a:r>
              <a:rPr lang="fr-FR" sz="1800" b="0" i="0" dirty="0">
                <a:solidFill>
                  <a:srgbClr val="000000"/>
                </a:solidFill>
                <a:effectLst/>
                <a:latin typeface="Georgia" panose="02040502050405020303" pitchFamily="18" charset="0"/>
              </a:rPr>
              <a:t>.</a:t>
            </a:r>
            <a:br>
              <a:rPr lang="fr-FR" sz="1800" b="0" i="0" dirty="0">
                <a:solidFill>
                  <a:srgbClr val="000000"/>
                </a:solidFill>
                <a:effectLst/>
                <a:latin typeface="Georgia" panose="02040502050405020303" pitchFamily="18" charset="0"/>
              </a:rPr>
            </a:br>
            <a:endParaRPr lang="fr-FR" sz="1800" b="0" i="0" dirty="0">
              <a:solidFill>
                <a:srgbClr val="000000"/>
              </a:solidFill>
              <a:effectLst/>
              <a:latin typeface="Georgia" panose="02040502050405020303" pitchFamily="18" charset="0"/>
            </a:endParaRPr>
          </a:p>
          <a:p>
            <a:r>
              <a:rPr lang="fr-FR" sz="1800" b="1" i="0" dirty="0" err="1">
                <a:solidFill>
                  <a:srgbClr val="0070C0"/>
                </a:solidFill>
                <a:effectLst/>
                <a:latin typeface="LiberationMono"/>
              </a:rPr>
              <a:t>javac</a:t>
            </a:r>
            <a:r>
              <a:rPr lang="fr-FR" sz="1800" b="1" i="0" dirty="0">
                <a:solidFill>
                  <a:srgbClr val="0070C0"/>
                </a:solidFill>
                <a:effectLst/>
                <a:latin typeface="LiberationMono"/>
              </a:rPr>
              <a:t> -p mods -d </a:t>
            </a:r>
            <a:r>
              <a:rPr lang="fr-FR" sz="1800" b="1" i="0" dirty="0" err="1">
                <a:solidFill>
                  <a:srgbClr val="0070C0"/>
                </a:solidFill>
                <a:effectLst/>
                <a:latin typeface="LiberationMono"/>
              </a:rPr>
              <a:t>feeding</a:t>
            </a:r>
            <a:r>
              <a:rPr lang="fr-FR" b="1" dirty="0">
                <a:solidFill>
                  <a:srgbClr val="0070C0"/>
                </a:solidFill>
                <a:latin typeface="LiberationMono"/>
              </a:rPr>
              <a:t> </a:t>
            </a:r>
            <a:r>
              <a:rPr lang="fr-FR" sz="1800" b="1" i="0" dirty="0" err="1">
                <a:solidFill>
                  <a:srgbClr val="0070C0"/>
                </a:solidFill>
                <a:effectLst/>
                <a:latin typeface="LiberationMono"/>
              </a:rPr>
              <a:t>feeding</a:t>
            </a:r>
            <a:r>
              <a:rPr lang="fr-FR" sz="1800" b="1" i="0" dirty="0">
                <a:solidFill>
                  <a:srgbClr val="0070C0"/>
                </a:solidFill>
                <a:effectLst/>
                <a:latin typeface="LiberationMono"/>
              </a:rPr>
              <a:t>/zoo/animal/</a:t>
            </a:r>
            <a:r>
              <a:rPr lang="fr-FR" sz="1800" b="1" i="0" dirty="0" err="1">
                <a:solidFill>
                  <a:srgbClr val="0070C0"/>
                </a:solidFill>
                <a:effectLst/>
                <a:latin typeface="LiberationMono"/>
              </a:rPr>
              <a:t>feeding</a:t>
            </a:r>
            <a:r>
              <a:rPr lang="fr-FR" sz="1800" b="1" i="0" dirty="0">
                <a:solidFill>
                  <a:srgbClr val="0070C0"/>
                </a:solidFill>
                <a:effectLst/>
                <a:latin typeface="LiberationMono"/>
              </a:rPr>
              <a:t>/*.java </a:t>
            </a:r>
            <a:r>
              <a:rPr lang="fr-FR" sz="1800" b="1" i="0" dirty="0" err="1">
                <a:solidFill>
                  <a:srgbClr val="0070C0"/>
                </a:solidFill>
                <a:effectLst/>
                <a:latin typeface="LiberationMono"/>
              </a:rPr>
              <a:t>feeding</a:t>
            </a:r>
            <a:r>
              <a:rPr lang="fr-FR" sz="1800" b="1" i="0" dirty="0">
                <a:solidFill>
                  <a:srgbClr val="0070C0"/>
                </a:solidFill>
                <a:effectLst/>
                <a:latin typeface="LiberationMono"/>
              </a:rPr>
              <a:t>/module-info.java</a:t>
            </a:r>
            <a:br>
              <a:rPr lang="fr-FR" sz="1800" b="1" i="0" dirty="0">
                <a:solidFill>
                  <a:srgbClr val="0070C0"/>
                </a:solidFill>
                <a:effectLst/>
                <a:latin typeface="LiberationMono"/>
              </a:rPr>
            </a:br>
            <a:r>
              <a:rPr lang="fr-FR" sz="1800" b="1" i="0" dirty="0">
                <a:solidFill>
                  <a:srgbClr val="0070C0"/>
                </a:solidFill>
                <a:effectLst/>
                <a:latin typeface="LiberationMono"/>
              </a:rPr>
              <a:t>jar </a:t>
            </a:r>
            <a:r>
              <a:rPr lang="fr-FR" sz="1800" b="1" i="0" dirty="0" smtClean="0">
                <a:solidFill>
                  <a:srgbClr val="0070C0"/>
                </a:solidFill>
                <a:effectLst/>
                <a:latin typeface="LiberationMono"/>
              </a:rPr>
              <a:t>–</a:t>
            </a:r>
            <a:r>
              <a:rPr lang="fr-FR" sz="1800" b="1" i="0" dirty="0" err="1" smtClean="0">
                <a:solidFill>
                  <a:srgbClr val="0070C0"/>
                </a:solidFill>
                <a:effectLst/>
                <a:latin typeface="LiberationMono"/>
              </a:rPr>
              <a:t>cvf</a:t>
            </a:r>
            <a:r>
              <a:rPr lang="fr-FR" b="1" dirty="0" smtClean="0">
                <a:solidFill>
                  <a:srgbClr val="0070C0"/>
                </a:solidFill>
                <a:latin typeface="LiberationMono"/>
              </a:rPr>
              <a:t> </a:t>
            </a:r>
            <a:r>
              <a:rPr lang="fr-FR" b="1" dirty="0" err="1" smtClean="0">
                <a:solidFill>
                  <a:srgbClr val="0070C0"/>
                </a:solidFill>
                <a:latin typeface="LiberationMono"/>
              </a:rPr>
              <a:t>feeding</a:t>
            </a:r>
            <a:r>
              <a:rPr lang="fr-FR" sz="1800" b="1" i="0" dirty="0" smtClean="0">
                <a:solidFill>
                  <a:srgbClr val="0070C0"/>
                </a:solidFill>
                <a:effectLst/>
                <a:latin typeface="LiberationMono"/>
              </a:rPr>
              <a:t>/zoo.animal.feeding.jar </a:t>
            </a:r>
            <a:r>
              <a:rPr lang="fr-FR" sz="1800" b="1" i="0" dirty="0">
                <a:solidFill>
                  <a:srgbClr val="0070C0"/>
                </a:solidFill>
                <a:effectLst/>
                <a:latin typeface="LiberationMono"/>
              </a:rPr>
              <a:t>-C </a:t>
            </a:r>
            <a:r>
              <a:rPr lang="fr-FR" sz="1800" b="1" i="0" dirty="0" err="1">
                <a:solidFill>
                  <a:srgbClr val="0070C0"/>
                </a:solidFill>
                <a:effectLst/>
                <a:latin typeface="LiberationMono"/>
              </a:rPr>
              <a:t>feeding</a:t>
            </a:r>
            <a:r>
              <a:rPr lang="fr-FR" sz="1800" b="1" i="0" dirty="0">
                <a:solidFill>
                  <a:srgbClr val="0070C0"/>
                </a:solidFill>
                <a:effectLst/>
                <a:latin typeface="LiberationMono"/>
              </a:rPr>
              <a:t>/</a:t>
            </a:r>
            <a:r>
              <a:rPr lang="fr-FR" b="1" dirty="0">
                <a:solidFill>
                  <a:srgbClr val="0070C0"/>
                </a:solidFill>
              </a:rPr>
              <a:t> .</a:t>
            </a:r>
            <a:r>
              <a:rPr lang="fr-FR" dirty="0"/>
              <a:t/>
            </a:r>
            <a:br>
              <a:rPr lang="fr-FR" dirty="0"/>
            </a:br>
            <a:r>
              <a:rPr lang="en-US" dirty="0"/>
              <a:t> </a:t>
            </a:r>
            <a:br>
              <a:rPr lang="en-US"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329742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err="1"/>
              <a:t>Chapter</a:t>
            </a:r>
            <a:r>
              <a:rPr lang="fr-FR" b="1" dirty="0"/>
              <a:t> 7:Modules</a:t>
            </a:r>
            <a:r>
              <a:rPr lang="fr-FR" dirty="0"/>
              <a:t> </a:t>
            </a:r>
            <a:endParaRPr lang="fr-FR" b="1" dirty="0"/>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Autofit/>
          </a:bodyPr>
          <a:lstStyle/>
          <a:p>
            <a:pPr marL="0" indent="0" algn="just">
              <a:buNone/>
            </a:pPr>
            <a:r>
              <a:rPr lang="en-US" sz="1800" b="0" i="0" dirty="0">
                <a:solidFill>
                  <a:srgbClr val="000000"/>
                </a:solidFill>
                <a:effectLst/>
                <a:latin typeface="Georgia" panose="02040502050405020303" pitchFamily="18" charset="0"/>
              </a:rPr>
              <a:t>Since Java 9, packages can be grouped into modules.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In this chapter, we will explain the purpose of modules and how to</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build your own. We will also show how to run them and how to</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discover existing modules. This book only covers the basics of modules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that you need to know for the 1Z0-815 exam.</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We’ve made the code in this chapter available online. Since it can be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tedious to create the directory structure, this will save you some time.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Additionally, the commands need to be exactly right, so we’ve included</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those online so you can copy and paste them and compare them with</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what you typed. Both are available in the resources section of the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online test bank and in our GitHub repo linked to from:</a:t>
            </a:r>
            <a:br>
              <a:rPr lang="en-US" sz="1800" b="0" i="0" dirty="0">
                <a:solidFill>
                  <a:srgbClr val="000000"/>
                </a:solidFill>
                <a:effectLst/>
                <a:latin typeface="Georgia" panose="02040502050405020303" pitchFamily="18" charset="0"/>
              </a:rPr>
            </a:br>
            <a:r>
              <a:rPr lang="en-US" sz="1800" b="0" i="0" dirty="0">
                <a:solidFill>
                  <a:srgbClr val="0000FF"/>
                </a:solidFill>
                <a:effectLst/>
                <a:latin typeface="Georgia" panose="02040502050405020303" pitchFamily="18" charset="0"/>
              </a:rPr>
              <a:t>http://www.selikoff.net/ocp11-1</a:t>
            </a:r>
            <a:r>
              <a:rPr lang="en-US" sz="1800" dirty="0"/>
              <a:t> </a:t>
            </a:r>
            <a:endParaRPr lang="fr-FR" sz="1800"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74681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04990" y="2610971"/>
            <a:ext cx="9601196" cy="2585323"/>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pPr algn="just"/>
            <a:r>
              <a:rPr lang="en-US" dirty="0"/>
              <a:t> </a:t>
            </a:r>
            <a:br>
              <a:rPr lang="en-US" dirty="0"/>
            </a:br>
            <a:r>
              <a:rPr lang="fr-FR" dirty="0">
                <a:solidFill>
                  <a:srgbClr val="0070C0"/>
                </a:solidFill>
              </a:rPr>
              <a:t> </a:t>
            </a: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pic>
        <p:nvPicPr>
          <p:cNvPr id="9" name="Image 8">
            <a:extLst>
              <a:ext uri="{FF2B5EF4-FFF2-40B4-BE49-F238E27FC236}">
                <a16:creationId xmlns="" xmlns:a16="http://schemas.microsoft.com/office/drawing/2014/main" id="{AD73A74D-FB40-45FD-A6CB-2488B2A4FE17}"/>
              </a:ext>
            </a:extLst>
          </p:cNvPr>
          <p:cNvPicPr>
            <a:picLocks noChangeAspect="1"/>
          </p:cNvPicPr>
          <p:nvPr/>
        </p:nvPicPr>
        <p:blipFill>
          <a:blip r:embed="rId2"/>
          <a:stretch>
            <a:fillRect/>
          </a:stretch>
        </p:blipFill>
        <p:spPr>
          <a:xfrm>
            <a:off x="4139444" y="2548353"/>
            <a:ext cx="5508924" cy="3466289"/>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796504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333501" y="2892239"/>
            <a:ext cx="9601196" cy="4524315"/>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endParaRPr lang="en-US" sz="1800" b="0" i="0" dirty="0">
              <a:solidFill>
                <a:srgbClr val="000000"/>
              </a:solidFill>
              <a:effectLst/>
              <a:latin typeface="Georgia" panose="02040502050405020303" pitchFamily="18" charset="0"/>
            </a:endParaRPr>
          </a:p>
          <a:p>
            <a:pPr algn="just"/>
            <a:r>
              <a:rPr lang="en-US" sz="1800" b="0" i="0" dirty="0">
                <a:solidFill>
                  <a:srgbClr val="000000"/>
                </a:solidFill>
                <a:effectLst/>
                <a:latin typeface="Georgia" panose="02040502050405020303" pitchFamily="18" charset="0"/>
              </a:rPr>
              <a:t>Next, let’s create the </a:t>
            </a:r>
            <a:r>
              <a:rPr lang="en-US" sz="1800" b="0" i="0" dirty="0" err="1">
                <a:solidFill>
                  <a:srgbClr val="000000"/>
                </a:solidFill>
                <a:effectLst/>
                <a:latin typeface="LiberationMono"/>
              </a:rPr>
              <a:t>zoo.animal.care</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 This time, we are going to have two packages. The </a:t>
            </a:r>
            <a:r>
              <a:rPr lang="en-US" sz="1800" b="0" i="0" dirty="0" err="1">
                <a:solidFill>
                  <a:srgbClr val="000000"/>
                </a:solidFill>
                <a:effectLst/>
                <a:latin typeface="LiberationMono"/>
              </a:rPr>
              <a:t>zoo.animal.care.medical</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package will have the classes and methods that are intended for use by other modules. The </a:t>
            </a:r>
            <a:r>
              <a:rPr lang="en-US" sz="1800" b="0" i="0" dirty="0" err="1">
                <a:solidFill>
                  <a:srgbClr val="000000"/>
                </a:solidFill>
                <a:effectLst/>
                <a:latin typeface="LiberationMono"/>
              </a:rPr>
              <a:t>zoo.animal.care.details</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package is only going to be used by this module. It will not be exported from the module. Think of it as healthcare privacy for the animals. </a:t>
            </a:r>
            <a:r>
              <a:rPr lang="en-US" sz="1800" b="0" i="0" dirty="0">
                <a:solidFill>
                  <a:srgbClr val="0000FF"/>
                </a:solidFill>
                <a:effectLst/>
                <a:latin typeface="Georgia" panose="02040502050405020303" pitchFamily="18" charset="0"/>
              </a:rPr>
              <a:t>Figure 11.8 </a:t>
            </a:r>
            <a:r>
              <a:rPr lang="en-US" sz="1800" b="0" i="0" dirty="0">
                <a:solidFill>
                  <a:srgbClr val="000000"/>
                </a:solidFill>
                <a:effectLst/>
                <a:latin typeface="Georgia" panose="02040502050405020303" pitchFamily="18" charset="0"/>
              </a:rPr>
              <a:t>shows the contents of this module. Remember that all</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modules must have a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a:t>
            </a:r>
          </a:p>
          <a:p>
            <a:pPr algn="just"/>
            <a:r>
              <a:rPr lang="en-US" dirty="0"/>
              <a:t> </a:t>
            </a:r>
            <a:br>
              <a:rPr lang="en-US" dirty="0"/>
            </a:br>
            <a:r>
              <a:rPr lang="fr-FR" dirty="0">
                <a:solidFill>
                  <a:srgbClr val="0070C0"/>
                </a:solidFill>
              </a:rPr>
              <a:t> </a:t>
            </a: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592128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951246" y="2344175"/>
            <a:ext cx="9601196" cy="4524315"/>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r>
              <a:rPr lang="fr-FR" sz="1800" b="0" i="0" dirty="0">
                <a:solidFill>
                  <a:srgbClr val="000000"/>
                </a:solidFill>
                <a:effectLst/>
                <a:latin typeface="Georgia" panose="02040502050405020303" pitchFamily="18" charset="0"/>
              </a:rPr>
              <a:t>The module </a:t>
            </a:r>
            <a:r>
              <a:rPr lang="fr-FR" sz="1800" b="0" i="0" dirty="0" err="1">
                <a:solidFill>
                  <a:srgbClr val="000000"/>
                </a:solidFill>
                <a:effectLst/>
                <a:latin typeface="Georgia" panose="02040502050405020303" pitchFamily="18" charset="0"/>
              </a:rPr>
              <a:t>contains</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two</a:t>
            </a:r>
            <a:r>
              <a:rPr lang="fr-FR" sz="1800" b="0" i="0" dirty="0">
                <a:solidFill>
                  <a:srgbClr val="000000"/>
                </a:solidFill>
                <a:effectLst/>
                <a:latin typeface="Georgia" panose="02040502050405020303" pitchFamily="18" charset="0"/>
              </a:rPr>
              <a:t> basic packages and classes in addition to the </a:t>
            </a:r>
            <a:r>
              <a:rPr lang="fr-FR" sz="1800" b="0" i="0" dirty="0">
                <a:solidFill>
                  <a:srgbClr val="000000"/>
                </a:solidFill>
                <a:effectLst/>
                <a:latin typeface="LiberationMono"/>
              </a:rPr>
              <a:t>module-info.java </a:t>
            </a:r>
            <a:r>
              <a:rPr lang="fr-FR" sz="1800" b="0" i="0" dirty="0">
                <a:solidFill>
                  <a:srgbClr val="000000"/>
                </a:solidFill>
                <a:effectLst/>
                <a:latin typeface="Georgia" panose="02040502050405020303" pitchFamily="18" charset="0"/>
              </a:rPr>
              <a:t>file:</a:t>
            </a:r>
            <a:br>
              <a:rPr lang="fr-FR" sz="1800" b="0" i="0" dirty="0">
                <a:solidFill>
                  <a:srgbClr val="000000"/>
                </a:solidFill>
                <a:effectLst/>
                <a:latin typeface="Georgia" panose="02040502050405020303" pitchFamily="18" charset="0"/>
              </a:rPr>
            </a:br>
            <a:endParaRPr lang="fr-FR" sz="1800" b="0" i="0" dirty="0">
              <a:solidFill>
                <a:srgbClr val="000000"/>
              </a:solidFill>
              <a:effectLst/>
              <a:latin typeface="Georgia" panose="02040502050405020303" pitchFamily="18" charset="0"/>
            </a:endParaRPr>
          </a:p>
          <a:p>
            <a:r>
              <a:rPr lang="fr-FR" sz="1800" b="0" i="0" dirty="0">
                <a:solidFill>
                  <a:srgbClr val="0070C0"/>
                </a:solidFill>
                <a:effectLst/>
                <a:latin typeface="LiberationMono"/>
              </a:rPr>
              <a:t>// HippoBirthday.java</a:t>
            </a:r>
            <a:br>
              <a:rPr lang="fr-FR" sz="1800" b="0" i="0" dirty="0">
                <a:solidFill>
                  <a:srgbClr val="0070C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zoo.animal.care.details</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FF0000"/>
                </a:solidFill>
                <a:effectLst/>
                <a:latin typeface="LiberationMono"/>
              </a:rPr>
              <a:t>import </a:t>
            </a:r>
            <a:r>
              <a:rPr lang="fr-FR" sz="1800" b="0" i="0" dirty="0" err="1">
                <a:solidFill>
                  <a:srgbClr val="FF0000"/>
                </a:solidFill>
                <a:effectLst/>
                <a:latin typeface="LiberationMono"/>
              </a:rPr>
              <a:t>zoo.animal.feeding</a:t>
            </a:r>
            <a:r>
              <a:rPr lang="fr-FR" sz="1800" b="0" i="0" dirty="0">
                <a:solidFill>
                  <a:srgbClr val="FF0000"/>
                </a:solidFill>
                <a:effectLst/>
                <a:latin typeface="LiberationMono"/>
              </a:rPr>
              <a:t>.*;</a:t>
            </a:r>
            <a:r>
              <a:rPr lang="fr-FR" sz="1800" b="0" i="0" dirty="0">
                <a:solidFill>
                  <a:srgbClr val="0070C0"/>
                </a:solidFill>
                <a:effectLst/>
                <a:latin typeface="LiberationMono"/>
              </a:rPr>
              <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HippoBirthday</a:t>
            </a:r>
            <a:r>
              <a:rPr lang="fr-FR" sz="1800" b="0" i="0" dirty="0">
                <a:solidFill>
                  <a:srgbClr val="0070C0"/>
                </a:solidFill>
                <a:effectLst/>
                <a:latin typeface="LiberationMono"/>
              </a:rPr>
              <a:t> {</a:t>
            </a:r>
            <a:br>
              <a:rPr lang="fr-FR" sz="1800" b="0" i="0" dirty="0">
                <a:solidFill>
                  <a:srgbClr val="0070C0"/>
                </a:solidFill>
                <a:effectLst/>
                <a:latin typeface="LiberationMono"/>
              </a:rPr>
            </a:br>
            <a:r>
              <a:rPr lang="fr-FR" sz="1800" b="0" i="0" dirty="0" err="1">
                <a:solidFill>
                  <a:srgbClr val="0070C0"/>
                </a:solidFill>
                <a:effectLst/>
                <a:latin typeface="LiberationMono"/>
              </a:rPr>
              <a:t>private</a:t>
            </a:r>
            <a:r>
              <a:rPr lang="fr-FR" sz="1800" b="0" i="0" dirty="0">
                <a:solidFill>
                  <a:srgbClr val="0070C0"/>
                </a:solidFill>
                <a:effectLst/>
                <a:latin typeface="LiberationMono"/>
              </a:rPr>
              <a:t> </a:t>
            </a:r>
            <a:r>
              <a:rPr lang="fr-FR" sz="1800" b="0" i="0" dirty="0" err="1">
                <a:solidFill>
                  <a:srgbClr val="FF0000"/>
                </a:solidFill>
                <a:effectLst/>
                <a:latin typeface="LiberationMono"/>
              </a:rPr>
              <a:t>Task</a:t>
            </a:r>
            <a:r>
              <a:rPr lang="fr-FR" sz="1800" b="0" i="0" dirty="0">
                <a:solidFill>
                  <a:srgbClr val="0070C0"/>
                </a:solidFill>
                <a:effectLst/>
                <a:latin typeface="LiberationMono"/>
              </a:rPr>
              <a:t> </a:t>
            </a:r>
            <a:r>
              <a:rPr lang="fr-FR" sz="1800" b="0" i="0" dirty="0" err="1">
                <a:solidFill>
                  <a:srgbClr val="0070C0"/>
                </a:solidFill>
                <a:effectLst/>
                <a:latin typeface="LiberationMono"/>
              </a:rPr>
              <a:t>task</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 </a:t>
            </a: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solidFill>
                  <a:srgbClr val="0070C0"/>
                </a:solidFill>
              </a:rPr>
              <a:t> </a:t>
            </a: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sp>
        <p:nvSpPr>
          <p:cNvPr id="7" name="ZoneTexte 6">
            <a:extLst>
              <a:ext uri="{FF2B5EF4-FFF2-40B4-BE49-F238E27FC236}">
                <a16:creationId xmlns="" xmlns:a16="http://schemas.microsoft.com/office/drawing/2014/main" id="{71A0B34A-9122-4B32-A9EB-9EA8DC3B3D52}"/>
              </a:ext>
            </a:extLst>
          </p:cNvPr>
          <p:cNvSpPr txBox="1"/>
          <p:nvPr/>
        </p:nvSpPr>
        <p:spPr>
          <a:xfrm>
            <a:off x="7458509" y="3109079"/>
            <a:ext cx="4923614" cy="3139321"/>
          </a:xfrm>
          <a:prstGeom prst="rect">
            <a:avLst/>
          </a:prstGeom>
          <a:noFill/>
        </p:spPr>
        <p:txBody>
          <a:bodyPr wrap="square" rtlCol="0">
            <a:spAutoFit/>
          </a:bodyPr>
          <a:lstStyle/>
          <a:p>
            <a:r>
              <a:rPr lang="fr-FR" sz="1800" b="0" i="0" dirty="0">
                <a:solidFill>
                  <a:srgbClr val="0070C0"/>
                </a:solidFill>
                <a:effectLst/>
                <a:latin typeface="LiberationMono"/>
              </a:rPr>
              <a:t>// Diet.java</a:t>
            </a:r>
            <a:br>
              <a:rPr lang="fr-FR" sz="1800" b="0" i="0" dirty="0">
                <a:solidFill>
                  <a:srgbClr val="0070C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zoo.animal.care.medical</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Diet { }</a:t>
            </a:r>
            <a:br>
              <a:rPr lang="fr-FR" sz="1800" b="0" i="0" dirty="0">
                <a:solidFill>
                  <a:srgbClr val="0070C0"/>
                </a:solidFill>
                <a:effectLst/>
                <a:latin typeface="LiberationMono"/>
              </a:rPr>
            </a:br>
            <a:r>
              <a:rPr lang="fr-FR" sz="1800" b="0" i="0" dirty="0">
                <a:effectLst/>
                <a:latin typeface="Georgia" panose="02040502050405020303" pitchFamily="18" charset="0"/>
              </a:rPr>
              <a:t>This time the </a:t>
            </a:r>
            <a:r>
              <a:rPr lang="fr-FR" sz="1800" b="0" i="0" dirty="0">
                <a:effectLst/>
                <a:latin typeface="LiberationMono"/>
              </a:rPr>
              <a:t>module-info.java </a:t>
            </a:r>
            <a:r>
              <a:rPr lang="fr-FR" sz="1800" b="0" i="0" dirty="0">
                <a:effectLst/>
                <a:latin typeface="Georgia" panose="02040502050405020303" pitchFamily="18" charset="0"/>
              </a:rPr>
              <a:t>file </a:t>
            </a:r>
            <a:r>
              <a:rPr lang="fr-FR" sz="1800" b="0" i="0" dirty="0" err="1">
                <a:effectLst/>
                <a:latin typeface="Georgia" panose="02040502050405020303" pitchFamily="18" charset="0"/>
              </a:rPr>
              <a:t>specifies</a:t>
            </a:r>
            <a:r>
              <a:rPr lang="fr-FR" sz="1800" b="0" i="0" dirty="0">
                <a:effectLst/>
                <a:latin typeface="Georgia" panose="02040502050405020303" pitchFamily="18" charset="0"/>
              </a:rPr>
              <a:t> </a:t>
            </a:r>
            <a:r>
              <a:rPr lang="fr-FR" sz="1800" b="0" i="0" dirty="0" err="1">
                <a:effectLst/>
                <a:latin typeface="Georgia" panose="02040502050405020303" pitchFamily="18" charset="0"/>
              </a:rPr>
              <a:t>three</a:t>
            </a:r>
            <a:r>
              <a:rPr lang="fr-FR" sz="1800" b="0" i="0" dirty="0">
                <a:effectLst/>
                <a:latin typeface="Georgia" panose="02040502050405020303" pitchFamily="18" charset="0"/>
              </a:rPr>
              <a:t> </a:t>
            </a:r>
            <a:r>
              <a:rPr lang="fr-FR" sz="1800" b="0" i="0" dirty="0" err="1">
                <a:effectLst/>
                <a:latin typeface="Georgia" panose="02040502050405020303" pitchFamily="18" charset="0"/>
              </a:rPr>
              <a:t>things</a:t>
            </a:r>
            <a:r>
              <a:rPr lang="fr-FR" sz="1800" b="0" i="0" dirty="0">
                <a:effectLst/>
                <a:latin typeface="Georgia" panose="02040502050405020303" pitchFamily="18" charset="0"/>
              </a:rPr>
              <a:t>.</a:t>
            </a:r>
            <a:r>
              <a:rPr lang="fr-FR" sz="1800" b="0" i="0" dirty="0">
                <a:solidFill>
                  <a:srgbClr val="0070C0"/>
                </a:solidFill>
                <a:effectLst/>
                <a:latin typeface="Georgia" panose="02040502050405020303" pitchFamily="18" charset="0"/>
              </a:rPr>
              <a:t/>
            </a:r>
            <a:br>
              <a:rPr lang="fr-FR" sz="1800" b="0" i="0" dirty="0">
                <a:solidFill>
                  <a:srgbClr val="0070C0"/>
                </a:solidFill>
                <a:effectLst/>
                <a:latin typeface="Georgia" panose="02040502050405020303" pitchFamily="18" charset="0"/>
              </a:rPr>
            </a:br>
            <a:r>
              <a:rPr lang="fr-FR" sz="1800" b="0" i="0" dirty="0">
                <a:solidFill>
                  <a:srgbClr val="0070C0"/>
                </a:solidFill>
                <a:effectLst/>
                <a:latin typeface="LiberationMono"/>
              </a:rPr>
              <a:t>1: module </a:t>
            </a:r>
            <a:r>
              <a:rPr lang="fr-FR" sz="1800" b="0" i="0" dirty="0" err="1">
                <a:solidFill>
                  <a:srgbClr val="0070C0"/>
                </a:solidFill>
                <a:effectLst/>
                <a:latin typeface="LiberationMono"/>
              </a:rPr>
              <a:t>zoo.animal.care</a:t>
            </a:r>
            <a:r>
              <a:rPr lang="fr-FR" sz="1800" b="0" i="0" dirty="0">
                <a:solidFill>
                  <a:srgbClr val="0070C0"/>
                </a:solidFill>
                <a:effectLst/>
                <a:latin typeface="LiberationMono"/>
              </a:rPr>
              <a:t> {</a:t>
            </a:r>
            <a:br>
              <a:rPr lang="fr-FR" sz="1800" b="0" i="0" dirty="0">
                <a:solidFill>
                  <a:srgbClr val="0070C0"/>
                </a:solidFill>
                <a:effectLst/>
                <a:latin typeface="LiberationMono"/>
              </a:rPr>
            </a:br>
            <a:r>
              <a:rPr lang="fr-FR" sz="1800" b="0" i="0" dirty="0">
                <a:solidFill>
                  <a:srgbClr val="0070C0"/>
                </a:solidFill>
                <a:effectLst/>
                <a:latin typeface="LiberationMono"/>
              </a:rPr>
              <a:t>2: exports </a:t>
            </a:r>
            <a:r>
              <a:rPr lang="fr-FR" sz="1800" b="0" i="0" dirty="0" err="1">
                <a:solidFill>
                  <a:srgbClr val="0070C0"/>
                </a:solidFill>
                <a:effectLst/>
                <a:latin typeface="LiberationMono"/>
              </a:rPr>
              <a:t>zoo.animal.care.medical</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3: </a:t>
            </a:r>
            <a:r>
              <a:rPr lang="fr-FR" sz="1800" b="0" i="0" dirty="0" err="1">
                <a:solidFill>
                  <a:srgbClr val="0070C0"/>
                </a:solidFill>
                <a:effectLst/>
                <a:latin typeface="LiberationMono"/>
              </a:rPr>
              <a:t>requires</a:t>
            </a:r>
            <a:r>
              <a:rPr lang="fr-FR" sz="1800" b="0" i="0" dirty="0">
                <a:solidFill>
                  <a:srgbClr val="0070C0"/>
                </a:solidFill>
                <a:effectLst/>
                <a:latin typeface="LiberationMono"/>
              </a:rPr>
              <a:t> </a:t>
            </a:r>
            <a:r>
              <a:rPr lang="fr-FR" sz="1800" b="0" i="0" dirty="0" err="1">
                <a:solidFill>
                  <a:srgbClr val="0070C0"/>
                </a:solidFill>
                <a:effectLst/>
                <a:latin typeface="LiberationMono"/>
              </a:rPr>
              <a:t>zoo.animal.feeding</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4: }</a:t>
            </a:r>
            <a:r>
              <a:rPr lang="fr-FR" dirty="0">
                <a:solidFill>
                  <a:srgbClr val="0070C0"/>
                </a:solidFill>
              </a:rPr>
              <a:t> </a:t>
            </a:r>
            <a:r>
              <a:rPr lang="fr-FR" dirty="0"/>
              <a:t/>
            </a:r>
            <a:br>
              <a:rPr lang="fr-FR" dirty="0"/>
            </a:br>
            <a:r>
              <a:rPr lang="en-US" dirty="0"/>
              <a:t> </a:t>
            </a:r>
            <a:br>
              <a:rPr lang="en-US" dirty="0"/>
            </a:br>
            <a:endParaRPr lang="x-none" dirty="0"/>
          </a:p>
        </p:txBody>
      </p:sp>
      <p:sp>
        <p:nvSpPr>
          <p:cNvPr id="9" name="ZoneTexte 8">
            <a:extLst>
              <a:ext uri="{FF2B5EF4-FFF2-40B4-BE49-F238E27FC236}">
                <a16:creationId xmlns="" xmlns:a16="http://schemas.microsoft.com/office/drawing/2014/main" id="{73500472-8C57-4FFC-9E9F-29206741B008}"/>
              </a:ext>
            </a:extLst>
          </p:cNvPr>
          <p:cNvSpPr txBox="1"/>
          <p:nvPr/>
        </p:nvSpPr>
        <p:spPr>
          <a:xfrm>
            <a:off x="951246" y="4770059"/>
            <a:ext cx="6408704" cy="1200329"/>
          </a:xfrm>
          <a:prstGeom prst="rect">
            <a:avLst/>
          </a:prstGeom>
          <a:noFill/>
        </p:spPr>
        <p:txBody>
          <a:bodyPr wrap="square" rtlCol="0">
            <a:spAutoFit/>
          </a:bodyPr>
          <a:lstStyle/>
          <a:p>
            <a:pPr algn="just"/>
            <a:r>
              <a:rPr lang="en-US" sz="1800" b="0" i="0" dirty="0">
                <a:solidFill>
                  <a:srgbClr val="000000"/>
                </a:solidFill>
                <a:effectLst/>
                <a:latin typeface="Georgia" panose="02040502050405020303" pitchFamily="18" charset="0"/>
              </a:rPr>
              <a:t>Line 1 specifies the name of the module. Line 2 lists the package we are exporting so it can be used by other modules. So far, this is similar to</a:t>
            </a:r>
            <a:r>
              <a:rPr lang="en-US" dirty="0">
                <a:solidFill>
                  <a:srgbClr val="000000"/>
                </a:solidFill>
                <a:latin typeface="Georgia" panose="02040502050405020303" pitchFamily="18" charset="0"/>
              </a:rPr>
              <a:t> </a:t>
            </a:r>
            <a:r>
              <a:rPr lang="en-US" sz="1800" b="0" i="0" dirty="0">
                <a:solidFill>
                  <a:srgbClr val="000000"/>
                </a:solidFill>
                <a:effectLst/>
                <a:latin typeface="Georgia" panose="02040502050405020303" pitchFamily="18" charset="0"/>
              </a:rPr>
              <a:t>the </a:t>
            </a:r>
            <a:r>
              <a:rPr lang="en-US" sz="1800" b="0" i="0" dirty="0" err="1">
                <a:solidFill>
                  <a:srgbClr val="00000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a:t>
            </a:r>
            <a:r>
              <a:rPr lang="en-US" dirty="0"/>
              <a:t>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541576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153551" y="2887422"/>
            <a:ext cx="9601196" cy="3693319"/>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solidFill>
                  <a:srgbClr val="0070C0"/>
                </a:solidFill>
              </a:rPr>
              <a:t> </a:t>
            </a:r>
            <a:r>
              <a:rPr lang="en-US" sz="1800" b="0" i="0" dirty="0">
                <a:solidFill>
                  <a:srgbClr val="0000FF"/>
                </a:solidFill>
                <a:effectLst/>
                <a:latin typeface="Georgia" panose="02040502050405020303" pitchFamily="18" charset="0"/>
              </a:rPr>
              <a:t>Figure 11.9 </a:t>
            </a:r>
            <a:r>
              <a:rPr lang="en-US" sz="1800" b="0" i="0" dirty="0">
                <a:solidFill>
                  <a:srgbClr val="000000"/>
                </a:solidFill>
                <a:effectLst/>
                <a:latin typeface="Georgia" panose="02040502050405020303" pitchFamily="18" charset="0"/>
              </a:rPr>
              <a:t>shows the directory structure of this module. </a:t>
            </a:r>
          </a:p>
          <a:p>
            <a:r>
              <a:rPr lang="en-US" sz="1800" b="0" i="0" dirty="0">
                <a:solidFill>
                  <a:srgbClr val="000000"/>
                </a:solidFill>
                <a:effectLst/>
                <a:latin typeface="Georgia" panose="02040502050405020303" pitchFamily="18" charset="0"/>
              </a:rPr>
              <a:t>Note that </a:t>
            </a:r>
            <a:r>
              <a:rPr lang="en-US" sz="1800" b="0" i="0" dirty="0">
                <a:solidFill>
                  <a:srgbClr val="000000"/>
                </a:solidFill>
                <a:effectLst/>
                <a:latin typeface="LiberationMono"/>
              </a:rPr>
              <a:t>module-info.java </a:t>
            </a:r>
            <a:r>
              <a:rPr lang="en-US" sz="1800" b="0" i="0" dirty="0">
                <a:solidFill>
                  <a:srgbClr val="000000"/>
                </a:solidFill>
                <a:effectLst/>
                <a:latin typeface="Georgia" panose="02040502050405020303" pitchFamily="18" charset="0"/>
              </a:rPr>
              <a:t>is in the root of the module. </a:t>
            </a:r>
          </a:p>
          <a:p>
            <a:r>
              <a:rPr lang="en-US" sz="1800" b="0" i="0" dirty="0">
                <a:solidFill>
                  <a:srgbClr val="000000"/>
                </a:solidFill>
                <a:effectLst/>
                <a:latin typeface="Georgia" panose="02040502050405020303" pitchFamily="18" charset="0"/>
              </a:rPr>
              <a:t>The two packages are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underneath it.</a:t>
            </a:r>
            <a:r>
              <a:rPr lang="en-US" dirty="0"/>
              <a:t> </a:t>
            </a:r>
            <a:br>
              <a:rPr lang="en-US" dirty="0"/>
            </a:b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pic>
        <p:nvPicPr>
          <p:cNvPr id="11" name="Image 10">
            <a:extLst>
              <a:ext uri="{FF2B5EF4-FFF2-40B4-BE49-F238E27FC236}">
                <a16:creationId xmlns="" xmlns:a16="http://schemas.microsoft.com/office/drawing/2014/main" id="{7B7E972C-16F7-44AB-93D7-8BD545651724}"/>
              </a:ext>
            </a:extLst>
          </p:cNvPr>
          <p:cNvPicPr>
            <a:picLocks noChangeAspect="1"/>
          </p:cNvPicPr>
          <p:nvPr/>
        </p:nvPicPr>
        <p:blipFill>
          <a:blip r:embed="rId2"/>
          <a:stretch>
            <a:fillRect/>
          </a:stretch>
        </p:blipFill>
        <p:spPr>
          <a:xfrm>
            <a:off x="7197869" y="2443617"/>
            <a:ext cx="3427380" cy="3545566"/>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715478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318848" y="2693405"/>
            <a:ext cx="9601196" cy="5355312"/>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r>
              <a:rPr lang="en-US" sz="1800" b="0" i="0" dirty="0">
                <a:solidFill>
                  <a:srgbClr val="000000"/>
                </a:solidFill>
                <a:effectLst/>
                <a:latin typeface="Georgia" panose="02040502050405020303" pitchFamily="18" charset="0"/>
              </a:rPr>
              <a:t>To review, we now compile and package the module:</a:t>
            </a:r>
            <a:br>
              <a:rPr lang="en-US" sz="1800" b="0" i="0" dirty="0">
                <a:solidFill>
                  <a:srgbClr val="000000"/>
                </a:solidFill>
                <a:effectLst/>
                <a:latin typeface="Georgia" panose="02040502050405020303" pitchFamily="18" charset="0"/>
              </a:rPr>
            </a:br>
            <a:r>
              <a:rPr lang="en-US" sz="1800" b="0" i="0" dirty="0" err="1">
                <a:solidFill>
                  <a:srgbClr val="0070C0"/>
                </a:solidFill>
                <a:effectLst/>
                <a:latin typeface="LiberationMono"/>
              </a:rPr>
              <a:t>javac</a:t>
            </a:r>
            <a:r>
              <a:rPr lang="en-US" sz="1800" b="0" i="0" dirty="0">
                <a:solidFill>
                  <a:srgbClr val="0070C0"/>
                </a:solidFill>
                <a:effectLst/>
                <a:latin typeface="LiberationMono"/>
              </a:rPr>
              <a:t> -p mods -d care</a:t>
            </a:r>
            <a:br>
              <a:rPr lang="en-US" sz="1800" b="0" i="0" dirty="0">
                <a:solidFill>
                  <a:srgbClr val="0070C0"/>
                </a:solidFill>
                <a:effectLst/>
                <a:latin typeface="LiberationMono"/>
              </a:rPr>
            </a:br>
            <a:r>
              <a:rPr lang="en-US" sz="1800" b="0" i="0" dirty="0">
                <a:solidFill>
                  <a:srgbClr val="0070C0"/>
                </a:solidFill>
                <a:effectLst/>
                <a:latin typeface="LiberationMono"/>
              </a:rPr>
              <a:t>care/zoo/animal/care/details/*.java</a:t>
            </a:r>
            <a:br>
              <a:rPr lang="en-US" sz="1800" b="0" i="0" dirty="0">
                <a:solidFill>
                  <a:srgbClr val="0070C0"/>
                </a:solidFill>
                <a:effectLst/>
                <a:latin typeface="LiberationMono"/>
              </a:rPr>
            </a:br>
            <a:r>
              <a:rPr lang="en-US" sz="1800" b="0" i="0" dirty="0">
                <a:solidFill>
                  <a:srgbClr val="0070C0"/>
                </a:solidFill>
                <a:effectLst/>
                <a:latin typeface="LiberationMono"/>
              </a:rPr>
              <a:t>care/zoo/animal/care/medical/*.java</a:t>
            </a:r>
            <a:br>
              <a:rPr lang="en-US" sz="1800" b="0" i="0" dirty="0">
                <a:solidFill>
                  <a:srgbClr val="0070C0"/>
                </a:solidFill>
                <a:effectLst/>
                <a:latin typeface="LiberationMono"/>
              </a:rPr>
            </a:br>
            <a:r>
              <a:rPr lang="en-US" sz="1800" b="0" i="0" dirty="0">
                <a:solidFill>
                  <a:srgbClr val="0070C0"/>
                </a:solidFill>
                <a:effectLst/>
                <a:latin typeface="LiberationMono"/>
              </a:rPr>
              <a:t>care/module-info.java</a:t>
            </a:r>
          </a:p>
          <a:p>
            <a:r>
              <a:rPr lang="en-US" sz="1800" b="0" i="0" dirty="0">
                <a:solidFill>
                  <a:srgbClr val="000000"/>
                </a:solidFill>
                <a:effectLst/>
                <a:latin typeface="LiberationMono"/>
              </a:rPr>
              <a:t/>
            </a:r>
            <a:br>
              <a:rPr lang="en-US" sz="1800" b="0" i="0" dirty="0">
                <a:solidFill>
                  <a:srgbClr val="000000"/>
                </a:solidFill>
                <a:effectLst/>
                <a:latin typeface="LiberationMono"/>
              </a:rPr>
            </a:br>
            <a:r>
              <a:rPr lang="en-US" sz="1800" b="0" i="0" dirty="0">
                <a:solidFill>
                  <a:srgbClr val="000000"/>
                </a:solidFill>
                <a:effectLst/>
                <a:latin typeface="Georgia" panose="02040502050405020303" pitchFamily="18" charset="0"/>
              </a:rPr>
              <a:t>We compile both packages and the </a:t>
            </a:r>
            <a:r>
              <a:rPr lang="en-US" sz="1800" b="0" i="0" dirty="0">
                <a:solidFill>
                  <a:srgbClr val="000000"/>
                </a:solidFill>
                <a:effectLst/>
                <a:latin typeface="LiberationMono"/>
              </a:rPr>
              <a:t>module-info </a:t>
            </a:r>
            <a:r>
              <a:rPr lang="en-US" sz="1800" b="0" i="0" dirty="0">
                <a:solidFill>
                  <a:srgbClr val="000000"/>
                </a:solidFill>
                <a:effectLst/>
                <a:latin typeface="Georgia" panose="02040502050405020303" pitchFamily="18" charset="0"/>
              </a:rPr>
              <a:t>file. In the real world, you’ll use a build tool rather than doing this by hand. For the exam, you just list all the packages and/or files you want to compile.</a:t>
            </a:r>
            <a:r>
              <a:rPr lang="en-US" dirty="0"/>
              <a:t> </a:t>
            </a:r>
            <a:br>
              <a:rPr lang="en-US" dirty="0"/>
            </a:br>
            <a:r>
              <a:rPr lang="fr-FR" sz="1800" b="0" i="0" dirty="0">
                <a:solidFill>
                  <a:srgbClr val="000000"/>
                </a:solidFill>
                <a:effectLst/>
                <a:latin typeface="LiberationMono"/>
              </a:rPr>
              <a:t/>
            </a:r>
            <a:br>
              <a:rPr lang="fr-FR" sz="1800" b="0" i="0" dirty="0">
                <a:solidFill>
                  <a:srgbClr val="000000"/>
                </a:solidFill>
                <a:effectLst/>
                <a:latin typeface="LiberationMono"/>
              </a:rPr>
            </a:br>
            <a:r>
              <a:rPr lang="en-US" dirty="0"/>
              <a:t/>
            </a:r>
            <a:br>
              <a:rPr lang="en-US" dirty="0"/>
            </a:b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5279146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114587" y="2770618"/>
            <a:ext cx="9601196" cy="3970318"/>
          </a:xfrm>
          <a:prstGeom prst="rect">
            <a:avLst/>
          </a:prstGeom>
          <a:noFill/>
        </p:spPr>
        <p:txBody>
          <a:bodyPr wrap="square">
            <a:spAutoFit/>
          </a:bodyPr>
          <a:lstStyle/>
          <a:p>
            <a:r>
              <a:rPr lang="fr-FR" b="1" i="0" dirty="0">
                <a:solidFill>
                  <a:srgbClr val="0070C0"/>
                </a:solidFill>
                <a:effectLst/>
              </a:rPr>
              <a:t>3-2) </a:t>
            </a:r>
            <a:r>
              <a:rPr lang="fr-FR" b="1" i="0" dirty="0" err="1">
                <a:solidFill>
                  <a:srgbClr val="0070C0"/>
                </a:solidFill>
                <a:effectLst/>
              </a:rPr>
              <a:t>Creating</a:t>
            </a:r>
            <a:r>
              <a:rPr lang="fr-FR" b="1" i="0" dirty="0">
                <a:solidFill>
                  <a:srgbClr val="0070C0"/>
                </a:solidFill>
                <a:effectLst/>
              </a:rPr>
              <a:t> a Care Module</a:t>
            </a:r>
          </a:p>
          <a:p>
            <a:endParaRPr lang="en-US" sz="1800" b="0" i="0" dirty="0">
              <a:solidFill>
                <a:srgbClr val="000000"/>
              </a:solidFill>
              <a:effectLst/>
              <a:latin typeface="Georgia" panose="02040502050405020303" pitchFamily="18" charset="0"/>
            </a:endParaRPr>
          </a:p>
          <a:p>
            <a:r>
              <a:rPr lang="en-US" sz="1800" b="0" i="0" dirty="0">
                <a:solidFill>
                  <a:srgbClr val="000000"/>
                </a:solidFill>
                <a:effectLst/>
                <a:latin typeface="Georgia" panose="02040502050405020303" pitchFamily="18" charset="0"/>
              </a:rPr>
              <a:t>Now that we have compiled code, </a:t>
            </a:r>
          </a:p>
          <a:p>
            <a:r>
              <a:rPr lang="en-US" sz="1800" b="0" i="0" dirty="0">
                <a:solidFill>
                  <a:srgbClr val="000000"/>
                </a:solidFill>
                <a:effectLst/>
                <a:latin typeface="Georgia" panose="02040502050405020303" pitchFamily="18" charset="0"/>
              </a:rPr>
              <a:t>it’s time to create the module JAR:</a:t>
            </a:r>
            <a:r>
              <a:rPr lang="en-US" dirty="0"/>
              <a:t> </a:t>
            </a:r>
            <a:br>
              <a:rPr lang="en-US" dirty="0"/>
            </a:br>
            <a:endParaRPr lang="fr-FR" b="1" i="0" dirty="0">
              <a:solidFill>
                <a:srgbClr val="0070C0"/>
              </a:solidFill>
              <a:effectLst/>
            </a:endParaRPr>
          </a:p>
          <a:p>
            <a:r>
              <a:rPr lang="fr-FR" sz="1800" b="0" i="0" dirty="0">
                <a:solidFill>
                  <a:srgbClr val="0070C0"/>
                </a:solidFill>
                <a:effectLst/>
                <a:latin typeface="LiberationMono"/>
              </a:rPr>
              <a:t>jar -</a:t>
            </a:r>
            <a:r>
              <a:rPr lang="fr-FR" sz="1800" b="0" i="0" dirty="0" err="1">
                <a:solidFill>
                  <a:srgbClr val="0070C0"/>
                </a:solidFill>
                <a:effectLst/>
                <a:latin typeface="LiberationMono"/>
              </a:rPr>
              <a:t>cvf</a:t>
            </a:r>
            <a:r>
              <a:rPr lang="fr-FR" sz="1800" b="0" i="0" dirty="0">
                <a:solidFill>
                  <a:srgbClr val="0070C0"/>
                </a:solidFill>
                <a:effectLst/>
                <a:latin typeface="LiberationMono"/>
              </a:rPr>
              <a:t> mods/zoo.animal.care.jar -C care/ </a:t>
            </a:r>
            <a:r>
              <a:rPr lang="fr-FR" sz="1800" b="0" i="0" dirty="0">
                <a:solidFill>
                  <a:srgbClr val="000000"/>
                </a:solidFill>
                <a:effectLst/>
                <a:latin typeface="LiberationMono"/>
              </a:rPr>
              <a:t/>
            </a:r>
            <a:br>
              <a:rPr lang="fr-FR" sz="1800" b="0" i="0" dirty="0">
                <a:solidFill>
                  <a:srgbClr val="000000"/>
                </a:solidFill>
                <a:effectLst/>
                <a:latin typeface="LiberationMono"/>
              </a:rPr>
            </a:br>
            <a:r>
              <a:rPr lang="en-US" dirty="0"/>
              <a:t/>
            </a:r>
            <a:br>
              <a:rPr lang="en-US" dirty="0"/>
            </a:br>
            <a:r>
              <a:rPr lang="fr-FR" dirty="0"/>
              <a:t/>
            </a:r>
            <a:br>
              <a:rPr lang="fr-FR" dirty="0"/>
            </a:br>
            <a:endParaRPr lang="fr-FR" dirty="0">
              <a:solidFill>
                <a:srgbClr val="0070C0"/>
              </a:solidFill>
            </a:endParaRPr>
          </a:p>
          <a:p>
            <a:r>
              <a:rPr lang="fr-FR" dirty="0"/>
              <a:t/>
            </a:r>
            <a:br>
              <a:rPr lang="fr-FR" dirty="0"/>
            </a:br>
            <a:r>
              <a:rPr lang="fr-FR" dirty="0"/>
              <a:t/>
            </a:r>
            <a:br>
              <a:rPr lang="fr-FR" dirty="0"/>
            </a:br>
            <a:r>
              <a:rPr lang="en-US" dirty="0"/>
              <a:t> </a:t>
            </a:r>
            <a:br>
              <a:rPr lang="en-US" dirty="0"/>
            </a:br>
            <a:r>
              <a:rPr lang="en-US" dirty="0"/>
              <a:t/>
            </a:r>
            <a:br>
              <a:rPr lang="en-US" dirty="0"/>
            </a:br>
            <a:endParaRPr lang="x-none" dirty="0"/>
          </a:p>
        </p:txBody>
      </p:sp>
      <p:pic>
        <p:nvPicPr>
          <p:cNvPr id="9" name="Image 8">
            <a:extLst>
              <a:ext uri="{FF2B5EF4-FFF2-40B4-BE49-F238E27FC236}">
                <a16:creationId xmlns="" xmlns:a16="http://schemas.microsoft.com/office/drawing/2014/main" id="{D2891766-4E72-4365-9D41-BE75EC8C6316}"/>
              </a:ext>
            </a:extLst>
          </p:cNvPr>
          <p:cNvPicPr>
            <a:picLocks noChangeAspect="1"/>
          </p:cNvPicPr>
          <p:nvPr/>
        </p:nvPicPr>
        <p:blipFill>
          <a:blip r:embed="rId2"/>
          <a:stretch>
            <a:fillRect/>
          </a:stretch>
        </p:blipFill>
        <p:spPr>
          <a:xfrm>
            <a:off x="5711616" y="1058185"/>
            <a:ext cx="5779369" cy="4861292"/>
          </a:xfrm>
          <a:prstGeom prst="rect">
            <a:avLst/>
          </a:prstGeom>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7181224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14718" y="2610971"/>
            <a:ext cx="5707095" cy="3416320"/>
          </a:xfrm>
          <a:prstGeom prst="rect">
            <a:avLst/>
          </a:prstGeom>
          <a:noFill/>
        </p:spPr>
        <p:txBody>
          <a:bodyPr wrap="square">
            <a:spAutoFit/>
          </a:bodyPr>
          <a:lstStyle/>
          <a:p>
            <a:r>
              <a:rPr lang="fr-FR" b="1" i="0" dirty="0">
                <a:solidFill>
                  <a:srgbClr val="0070C0"/>
                </a:solidFill>
                <a:effectLst/>
              </a:rPr>
              <a:t>3-3) </a:t>
            </a:r>
            <a:r>
              <a:rPr lang="fr-FR" b="1" i="0" dirty="0" err="1">
                <a:solidFill>
                  <a:srgbClr val="0070C0"/>
                </a:solidFill>
                <a:effectLst/>
              </a:rPr>
              <a:t>Creating</a:t>
            </a:r>
            <a:r>
              <a:rPr lang="fr-FR" b="1" i="0" dirty="0">
                <a:solidFill>
                  <a:srgbClr val="0070C0"/>
                </a:solidFill>
                <a:effectLst/>
              </a:rPr>
              <a:t> the </a:t>
            </a:r>
            <a:r>
              <a:rPr lang="fr-FR" b="1" i="0" dirty="0" err="1">
                <a:solidFill>
                  <a:srgbClr val="0070C0"/>
                </a:solidFill>
                <a:effectLst/>
              </a:rPr>
              <a:t>Talks</a:t>
            </a:r>
            <a:r>
              <a:rPr lang="fr-FR" b="1" i="0" dirty="0">
                <a:solidFill>
                  <a:srgbClr val="0070C0"/>
                </a:solidFill>
                <a:effectLst/>
              </a:rPr>
              <a:t> Module</a:t>
            </a:r>
          </a:p>
          <a:p>
            <a:endParaRPr lang="fr-FR" b="1" i="0" dirty="0">
              <a:solidFill>
                <a:srgbClr val="0070C0"/>
              </a:solidFill>
              <a:effectLst/>
            </a:endParaRPr>
          </a:p>
          <a:p>
            <a:pPr algn="just"/>
            <a:r>
              <a:rPr lang="en-US" sz="1800" b="0" i="0" dirty="0">
                <a:solidFill>
                  <a:srgbClr val="000000"/>
                </a:solidFill>
                <a:effectLst/>
                <a:latin typeface="Georgia" panose="02040502050405020303" pitchFamily="18" charset="0"/>
              </a:rPr>
              <a:t>So far, we’ve used only one </a:t>
            </a:r>
            <a:r>
              <a:rPr lang="en-US" sz="1800" b="0" i="0" dirty="0">
                <a:solidFill>
                  <a:srgbClr val="000000"/>
                </a:solidFill>
                <a:effectLst/>
                <a:latin typeface="LiberationMono"/>
              </a:rPr>
              <a:t>exports </a:t>
            </a:r>
            <a:r>
              <a:rPr lang="en-US" sz="1800" b="0" i="0" dirty="0">
                <a:solidFill>
                  <a:srgbClr val="000000"/>
                </a:solidFill>
                <a:effectLst/>
                <a:latin typeface="Georgia" panose="02040502050405020303" pitchFamily="18" charset="0"/>
              </a:rPr>
              <a:t>and </a:t>
            </a:r>
            <a:r>
              <a:rPr lang="en-US" sz="1800" b="0" i="0" dirty="0">
                <a:solidFill>
                  <a:srgbClr val="000000"/>
                </a:solidFill>
                <a:effectLst/>
                <a:latin typeface="LiberationMono"/>
              </a:rPr>
              <a:t>requires </a:t>
            </a:r>
            <a:r>
              <a:rPr lang="en-US" sz="1800" b="0" i="0" dirty="0">
                <a:solidFill>
                  <a:srgbClr val="000000"/>
                </a:solidFill>
                <a:effectLst/>
                <a:latin typeface="Georgia" panose="02040502050405020303" pitchFamily="18" charset="0"/>
              </a:rPr>
              <a:t>statement  in a module. Now you’ll learn how to handle exporting  multiple packages or requiring multiple modules.  In </a:t>
            </a:r>
            <a:r>
              <a:rPr lang="en-US" sz="1800" b="0" i="0" dirty="0">
                <a:solidFill>
                  <a:srgbClr val="0000FF"/>
                </a:solidFill>
                <a:effectLst/>
                <a:latin typeface="Georgia" panose="02040502050405020303" pitchFamily="18" charset="0"/>
              </a:rPr>
              <a:t>Figure 11.10</a:t>
            </a:r>
            <a:r>
              <a:rPr lang="en-US" sz="1800" b="0" i="0" dirty="0">
                <a:solidFill>
                  <a:srgbClr val="000000"/>
                </a:solidFill>
                <a:effectLst/>
                <a:latin typeface="Georgia" panose="02040502050405020303" pitchFamily="18" charset="0"/>
              </a:rPr>
              <a:t>, observe that the</a:t>
            </a:r>
            <a:br>
              <a:rPr lang="en-US" sz="1800" b="0" i="0" dirty="0">
                <a:solidFill>
                  <a:srgbClr val="000000"/>
                </a:solidFill>
                <a:effectLst/>
                <a:latin typeface="Georgia" panose="02040502050405020303" pitchFamily="18" charset="0"/>
              </a:rPr>
            </a:br>
            <a:r>
              <a:rPr lang="en-US" sz="1800" b="0" i="0" dirty="0" err="1">
                <a:solidFill>
                  <a:srgbClr val="000000"/>
                </a:solidFill>
                <a:effectLst/>
                <a:latin typeface="LiberationMono"/>
              </a:rPr>
              <a:t>zoo.animal.talks</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module depends on two modules:</a:t>
            </a:r>
            <a:br>
              <a:rPr lang="en-US" sz="1800" b="0" i="0" dirty="0">
                <a:solidFill>
                  <a:srgbClr val="000000"/>
                </a:solidFill>
                <a:effectLst/>
                <a:latin typeface="Georgia" panose="02040502050405020303" pitchFamily="18" charset="0"/>
              </a:rPr>
            </a:br>
            <a:r>
              <a:rPr lang="en-US" sz="1800" b="0" i="0" dirty="0" err="1">
                <a:solidFill>
                  <a:srgbClr val="00000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and </a:t>
            </a:r>
            <a:r>
              <a:rPr lang="en-US" sz="1800" b="0" i="0" dirty="0" err="1">
                <a:solidFill>
                  <a:srgbClr val="000000"/>
                </a:solidFill>
                <a:effectLst/>
                <a:latin typeface="LiberationMono"/>
              </a:rPr>
              <a:t>zoo.animal.care</a:t>
            </a:r>
            <a:r>
              <a:rPr lang="en-US" sz="1800" b="0" i="0" dirty="0">
                <a:solidFill>
                  <a:srgbClr val="000000"/>
                </a:solidFill>
                <a:effectLst/>
                <a:latin typeface="Georgia" panose="02040502050405020303" pitchFamily="18" charset="0"/>
              </a:rPr>
              <a:t>. This means </a:t>
            </a:r>
          </a:p>
          <a:p>
            <a:pPr algn="just"/>
            <a:r>
              <a:rPr lang="en-US" sz="1800" b="0" i="0" dirty="0">
                <a:solidFill>
                  <a:srgbClr val="000000"/>
                </a:solidFill>
                <a:effectLst/>
                <a:latin typeface="Georgia" panose="02040502050405020303" pitchFamily="18" charset="0"/>
              </a:rPr>
              <a:t>that there must be two </a:t>
            </a:r>
            <a:r>
              <a:rPr lang="en-US" sz="1800" b="0" i="0" dirty="0">
                <a:solidFill>
                  <a:srgbClr val="000000"/>
                </a:solidFill>
                <a:effectLst/>
                <a:latin typeface="LiberationMono"/>
              </a:rPr>
              <a:t>requires </a:t>
            </a:r>
            <a:r>
              <a:rPr lang="en-US" sz="1800" b="0" i="0" dirty="0">
                <a:solidFill>
                  <a:srgbClr val="000000"/>
                </a:solidFill>
                <a:effectLst/>
                <a:latin typeface="Georgia" panose="02040502050405020303" pitchFamily="18" charset="0"/>
              </a:rPr>
              <a:t>statements in the </a:t>
            </a:r>
            <a:r>
              <a:rPr lang="en-US" sz="1800" b="0" i="0" dirty="0">
                <a:solidFill>
                  <a:srgbClr val="000000"/>
                </a:solidFill>
                <a:effectLst/>
                <a:latin typeface="LiberationMono"/>
              </a:rPr>
              <a:t>module-info.java </a:t>
            </a:r>
            <a:r>
              <a:rPr lang="en-US" sz="1800" b="0" i="0" dirty="0">
                <a:solidFill>
                  <a:srgbClr val="000000"/>
                </a:solidFill>
                <a:effectLst/>
                <a:latin typeface="Georgia" panose="02040502050405020303" pitchFamily="18" charset="0"/>
              </a:rPr>
              <a:t>file.</a:t>
            </a:r>
          </a:p>
          <a:p>
            <a:pPr algn="just"/>
            <a:r>
              <a:rPr lang="en-US" dirty="0"/>
              <a:t> </a:t>
            </a:r>
            <a:br>
              <a:rPr lang="en-US" dirty="0"/>
            </a:br>
            <a:r>
              <a:rPr lang="fr-FR" dirty="0">
                <a:solidFill>
                  <a:srgbClr val="0070C0"/>
                </a:solidFill>
              </a:rPr>
              <a:t> </a:t>
            </a:r>
            <a:endParaRPr lang="fr-FR" b="1" i="0" dirty="0">
              <a:solidFill>
                <a:srgbClr val="0070C0"/>
              </a:solidFill>
              <a:effectLst/>
            </a:endParaRPr>
          </a:p>
        </p:txBody>
      </p:sp>
      <p:pic>
        <p:nvPicPr>
          <p:cNvPr id="10" name="Image 9">
            <a:extLst>
              <a:ext uri="{FF2B5EF4-FFF2-40B4-BE49-F238E27FC236}">
                <a16:creationId xmlns="" xmlns:a16="http://schemas.microsoft.com/office/drawing/2014/main" id="{31BA980A-DCD3-4844-BDB8-A5927CA683AF}"/>
              </a:ext>
            </a:extLst>
          </p:cNvPr>
          <p:cNvPicPr>
            <a:picLocks noChangeAspect="1"/>
          </p:cNvPicPr>
          <p:nvPr/>
        </p:nvPicPr>
        <p:blipFill>
          <a:blip r:embed="rId2"/>
          <a:stretch>
            <a:fillRect/>
          </a:stretch>
        </p:blipFill>
        <p:spPr>
          <a:xfrm>
            <a:off x="6954643" y="2672979"/>
            <a:ext cx="4429961" cy="3015304"/>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974549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14718" y="2610971"/>
            <a:ext cx="5707095" cy="1200329"/>
          </a:xfrm>
          <a:prstGeom prst="rect">
            <a:avLst/>
          </a:prstGeom>
          <a:noFill/>
        </p:spPr>
        <p:txBody>
          <a:bodyPr wrap="square">
            <a:spAutoFit/>
          </a:bodyPr>
          <a:lstStyle/>
          <a:p>
            <a:r>
              <a:rPr lang="fr-FR" b="1" i="0" dirty="0">
                <a:solidFill>
                  <a:srgbClr val="0070C0"/>
                </a:solidFill>
                <a:effectLst/>
              </a:rPr>
              <a:t>3-3) </a:t>
            </a:r>
            <a:r>
              <a:rPr lang="fr-FR" b="1" i="0" dirty="0" err="1">
                <a:solidFill>
                  <a:srgbClr val="0070C0"/>
                </a:solidFill>
                <a:effectLst/>
              </a:rPr>
              <a:t>Creating</a:t>
            </a:r>
            <a:r>
              <a:rPr lang="fr-FR" b="1" i="0" dirty="0">
                <a:solidFill>
                  <a:srgbClr val="0070C0"/>
                </a:solidFill>
                <a:effectLst/>
              </a:rPr>
              <a:t> the </a:t>
            </a:r>
            <a:r>
              <a:rPr lang="fr-FR" b="1" i="0" dirty="0" err="1">
                <a:solidFill>
                  <a:srgbClr val="0070C0"/>
                </a:solidFill>
                <a:effectLst/>
              </a:rPr>
              <a:t>Talks</a:t>
            </a:r>
            <a:r>
              <a:rPr lang="fr-FR" b="1" i="0" dirty="0">
                <a:solidFill>
                  <a:srgbClr val="0070C0"/>
                </a:solidFill>
                <a:effectLst/>
              </a:rPr>
              <a:t> Module</a:t>
            </a:r>
          </a:p>
          <a:p>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pic>
        <p:nvPicPr>
          <p:cNvPr id="9" name="Image 8">
            <a:extLst>
              <a:ext uri="{FF2B5EF4-FFF2-40B4-BE49-F238E27FC236}">
                <a16:creationId xmlns="" xmlns:a16="http://schemas.microsoft.com/office/drawing/2014/main" id="{0A7FB363-D99C-47DD-A3C5-9FC5DFBBA0B9}"/>
              </a:ext>
            </a:extLst>
          </p:cNvPr>
          <p:cNvPicPr>
            <a:picLocks noChangeAspect="1"/>
          </p:cNvPicPr>
          <p:nvPr/>
        </p:nvPicPr>
        <p:blipFill>
          <a:blip r:embed="rId2"/>
          <a:stretch>
            <a:fillRect/>
          </a:stretch>
        </p:blipFill>
        <p:spPr>
          <a:xfrm>
            <a:off x="5823953" y="653032"/>
            <a:ext cx="5707096" cy="3606368"/>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 xmlns:a16="http://schemas.microsoft.com/office/drawing/2014/main" id="{06087FA5-0B3A-4589-92C8-5416CF400BC9}"/>
              </a:ext>
            </a:extLst>
          </p:cNvPr>
          <p:cNvPicPr>
            <a:picLocks noChangeAspect="1"/>
          </p:cNvPicPr>
          <p:nvPr/>
        </p:nvPicPr>
        <p:blipFill>
          <a:blip r:embed="rId3"/>
          <a:stretch>
            <a:fillRect/>
          </a:stretch>
        </p:blipFill>
        <p:spPr>
          <a:xfrm>
            <a:off x="696831" y="4149624"/>
            <a:ext cx="5196975" cy="1683231"/>
          </a:xfrm>
          <a:prstGeom prst="rect">
            <a:avLst/>
          </a:prstGeom>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7698447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90918" y="2545463"/>
            <a:ext cx="9262983" cy="3970318"/>
          </a:xfrm>
          <a:prstGeom prst="rect">
            <a:avLst/>
          </a:prstGeom>
          <a:noFill/>
        </p:spPr>
        <p:txBody>
          <a:bodyPr wrap="square">
            <a:spAutoFit/>
          </a:bodyPr>
          <a:lstStyle/>
          <a:p>
            <a:r>
              <a:rPr lang="fr-FR" b="1" i="0" dirty="0">
                <a:solidFill>
                  <a:srgbClr val="0070C0"/>
                </a:solidFill>
                <a:effectLst/>
              </a:rPr>
              <a:t>3-3) </a:t>
            </a:r>
            <a:r>
              <a:rPr lang="fr-FR" b="1" i="0" dirty="0" err="1">
                <a:solidFill>
                  <a:srgbClr val="0070C0"/>
                </a:solidFill>
                <a:effectLst/>
              </a:rPr>
              <a:t>Creating</a:t>
            </a:r>
            <a:r>
              <a:rPr lang="fr-FR" b="1" i="0" dirty="0">
                <a:solidFill>
                  <a:srgbClr val="0070C0"/>
                </a:solidFill>
                <a:effectLst/>
              </a:rPr>
              <a:t> the </a:t>
            </a:r>
            <a:r>
              <a:rPr lang="fr-FR" b="1" i="0" dirty="0" err="1">
                <a:solidFill>
                  <a:srgbClr val="0070C0"/>
                </a:solidFill>
                <a:effectLst/>
              </a:rPr>
              <a:t>Talks</a:t>
            </a:r>
            <a:r>
              <a:rPr lang="fr-FR" b="1" i="0" dirty="0">
                <a:solidFill>
                  <a:srgbClr val="0070C0"/>
                </a:solidFill>
                <a:effectLst/>
              </a:rPr>
              <a:t> Module</a:t>
            </a:r>
          </a:p>
          <a:p>
            <a:r>
              <a:rPr lang="fr-FR" sz="1800" b="0" i="0" dirty="0">
                <a:solidFill>
                  <a:srgbClr val="000000"/>
                </a:solidFill>
                <a:effectLst/>
                <a:latin typeface="Georgia" panose="02040502050405020303" pitchFamily="18" charset="0"/>
              </a:rPr>
              <a:t>Line 1 shows the module </a:t>
            </a:r>
            <a:r>
              <a:rPr lang="fr-FR" sz="1800" b="0" i="0" dirty="0" err="1">
                <a:solidFill>
                  <a:srgbClr val="000000"/>
                </a:solidFill>
                <a:effectLst/>
                <a:latin typeface="Georgia" panose="02040502050405020303" pitchFamily="18" charset="0"/>
              </a:rPr>
              <a:t>name</a:t>
            </a:r>
            <a:r>
              <a:rPr lang="fr-FR" sz="1800" b="0" i="0" dirty="0">
                <a:solidFill>
                  <a:srgbClr val="000000"/>
                </a:solidFill>
                <a:effectLst/>
                <a:latin typeface="Georgia" panose="02040502050405020303" pitchFamily="18" charset="0"/>
              </a:rPr>
              <a:t>. Lines 2–4 </a:t>
            </a:r>
            <a:r>
              <a:rPr lang="fr-FR" sz="1800" b="0" i="0" dirty="0" err="1">
                <a:solidFill>
                  <a:srgbClr val="000000"/>
                </a:solidFill>
                <a:effectLst/>
                <a:latin typeface="Georgia" panose="02040502050405020303" pitchFamily="18" charset="0"/>
              </a:rPr>
              <a:t>allow</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other</a:t>
            </a:r>
            <a:r>
              <a:rPr lang="fr-FR" sz="1800" b="0" i="0" dirty="0">
                <a:solidFill>
                  <a:srgbClr val="000000"/>
                </a:solidFill>
                <a:effectLst/>
                <a:latin typeface="Georgia" panose="02040502050405020303" pitchFamily="18" charset="0"/>
              </a:rPr>
              <a:t> modules to</a:t>
            </a:r>
            <a:br>
              <a:rPr lang="fr-FR" sz="1800" b="0" i="0" dirty="0">
                <a:solidFill>
                  <a:srgbClr val="000000"/>
                </a:solidFill>
                <a:effectLst/>
                <a:latin typeface="Georgia" panose="02040502050405020303" pitchFamily="18" charset="0"/>
              </a:rPr>
            </a:br>
            <a:r>
              <a:rPr lang="fr-FR" sz="1800" b="0" i="0" dirty="0" err="1">
                <a:solidFill>
                  <a:srgbClr val="000000"/>
                </a:solidFill>
                <a:effectLst/>
                <a:latin typeface="Georgia" panose="02040502050405020303" pitchFamily="18" charset="0"/>
              </a:rPr>
              <a:t>reference</a:t>
            </a:r>
            <a:r>
              <a:rPr lang="fr-FR" sz="1800" b="0" i="0" dirty="0">
                <a:solidFill>
                  <a:srgbClr val="000000"/>
                </a:solidFill>
                <a:effectLst/>
                <a:latin typeface="Georgia" panose="02040502050405020303" pitchFamily="18" charset="0"/>
              </a:rPr>
              <a:t> all </a:t>
            </a:r>
            <a:r>
              <a:rPr lang="fr-FR" sz="1800" b="0" i="0" dirty="0" err="1">
                <a:solidFill>
                  <a:srgbClr val="000000"/>
                </a:solidFill>
                <a:effectLst/>
                <a:latin typeface="Georgia" panose="02040502050405020303" pitchFamily="18" charset="0"/>
              </a:rPr>
              <a:t>three</a:t>
            </a:r>
            <a:r>
              <a:rPr lang="fr-FR" sz="1800" b="0" i="0" dirty="0">
                <a:solidFill>
                  <a:srgbClr val="000000"/>
                </a:solidFill>
                <a:effectLst/>
                <a:latin typeface="Georgia" panose="02040502050405020303" pitchFamily="18" charset="0"/>
              </a:rPr>
              <a:t> packages. Lines 6–7 </a:t>
            </a:r>
            <a:r>
              <a:rPr lang="fr-FR" sz="1800" b="0" i="0" dirty="0" err="1">
                <a:solidFill>
                  <a:srgbClr val="000000"/>
                </a:solidFill>
                <a:effectLst/>
                <a:latin typeface="Georgia" panose="02040502050405020303" pitchFamily="18" charset="0"/>
              </a:rPr>
              <a:t>specify</a:t>
            </a:r>
            <a:r>
              <a:rPr lang="fr-FR" sz="1800" b="0" i="0" dirty="0">
                <a:solidFill>
                  <a:srgbClr val="000000"/>
                </a:solidFill>
                <a:effectLst/>
                <a:latin typeface="Georgia" panose="02040502050405020303" pitchFamily="18" charset="0"/>
              </a:rPr>
              <a:t> the </a:t>
            </a:r>
            <a:r>
              <a:rPr lang="fr-FR" sz="1800" b="0" i="0" dirty="0" err="1">
                <a:solidFill>
                  <a:srgbClr val="000000"/>
                </a:solidFill>
                <a:effectLst/>
                <a:latin typeface="Georgia" panose="02040502050405020303" pitchFamily="18" charset="0"/>
              </a:rPr>
              <a:t>two</a:t>
            </a:r>
            <a:r>
              <a:rPr lang="fr-FR" sz="1800" b="0" i="0" dirty="0">
                <a:solidFill>
                  <a:srgbClr val="000000"/>
                </a:solidFill>
                <a:effectLst/>
                <a:latin typeface="Georgia" panose="02040502050405020303" pitchFamily="18" charset="0"/>
              </a:rPr>
              <a:t> modules </a:t>
            </a:r>
            <a:r>
              <a:rPr lang="fr-FR" sz="1800" b="0" i="0" dirty="0" err="1">
                <a:solidFill>
                  <a:srgbClr val="000000"/>
                </a:solidFill>
                <a:effectLst/>
                <a:latin typeface="Georgia" panose="02040502050405020303" pitchFamily="18" charset="0"/>
              </a:rPr>
              <a:t>that</a:t>
            </a:r>
            <a:r>
              <a:rPr lang="fr-FR" sz="1800" b="0" i="0" dirty="0">
                <a:solidFill>
                  <a:srgbClr val="000000"/>
                </a:solidFill>
                <a:effectLst/>
                <a:latin typeface="Georgia" panose="02040502050405020303" pitchFamily="18" charset="0"/>
              </a:rPr>
              <a:t/>
            </a:r>
            <a:br>
              <a:rPr lang="fr-FR" sz="1800" b="0" i="0" dirty="0">
                <a:solidFill>
                  <a:srgbClr val="000000"/>
                </a:solidFill>
                <a:effectLst/>
                <a:latin typeface="Georgia" panose="02040502050405020303" pitchFamily="18" charset="0"/>
              </a:rPr>
            </a:br>
            <a:r>
              <a:rPr lang="fr-FR" sz="1800" b="0" i="0" dirty="0" err="1">
                <a:solidFill>
                  <a:srgbClr val="000000"/>
                </a:solidFill>
                <a:effectLst/>
                <a:latin typeface="Georgia" panose="02040502050405020303" pitchFamily="18" charset="0"/>
              </a:rPr>
              <a:t>this</a:t>
            </a:r>
            <a:r>
              <a:rPr lang="fr-FR" sz="1800" b="0" i="0" dirty="0">
                <a:solidFill>
                  <a:srgbClr val="000000"/>
                </a:solidFill>
                <a:effectLst/>
                <a:latin typeface="Georgia" panose="02040502050405020303" pitchFamily="18" charset="0"/>
              </a:rPr>
              <a:t> module </a:t>
            </a:r>
            <a:r>
              <a:rPr lang="fr-FR" sz="1800" b="0" i="0" dirty="0" err="1">
                <a:solidFill>
                  <a:srgbClr val="000000"/>
                </a:solidFill>
                <a:effectLst/>
                <a:latin typeface="Georgia" panose="02040502050405020303" pitchFamily="18" charset="0"/>
              </a:rPr>
              <a:t>depends</a:t>
            </a:r>
            <a:r>
              <a:rPr lang="fr-FR" sz="1800" b="0" i="0" dirty="0">
                <a:solidFill>
                  <a:srgbClr val="000000"/>
                </a:solidFill>
                <a:effectLst/>
                <a:latin typeface="Georgia" panose="02040502050405020303" pitchFamily="18" charset="0"/>
              </a:rPr>
              <a:t> on. </a:t>
            </a:r>
            <a:r>
              <a:rPr lang="fr-FR" sz="1800" b="0" i="0" dirty="0" err="1">
                <a:solidFill>
                  <a:srgbClr val="000000"/>
                </a:solidFill>
                <a:effectLst/>
                <a:latin typeface="Georgia" panose="02040502050405020303" pitchFamily="18" charset="0"/>
              </a:rPr>
              <a:t>Then</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we</a:t>
            </a:r>
            <a:r>
              <a:rPr lang="fr-FR" sz="1800" b="0" i="0" dirty="0">
                <a:solidFill>
                  <a:srgbClr val="000000"/>
                </a:solidFill>
                <a:effectLst/>
                <a:latin typeface="Georgia" panose="02040502050405020303" pitchFamily="18" charset="0"/>
              </a:rPr>
              <a:t> have the six classes, as </a:t>
            </a:r>
            <a:r>
              <a:rPr lang="fr-FR" sz="1800" b="0" i="0" dirty="0" err="1">
                <a:solidFill>
                  <a:srgbClr val="000000"/>
                </a:solidFill>
                <a:effectLst/>
                <a:latin typeface="Georgia" panose="02040502050405020303" pitchFamily="18" charset="0"/>
              </a:rPr>
              <a:t>shown</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here</a:t>
            </a:r>
            <a:r>
              <a:rPr lang="fr-FR" sz="1800" b="0" i="0" dirty="0">
                <a:solidFill>
                  <a:srgbClr val="000000"/>
                </a:solidFill>
                <a:effectLst/>
                <a:latin typeface="Georgia" panose="02040502050405020303" pitchFamily="18" charset="0"/>
              </a:rPr>
              <a:t>:</a:t>
            </a:r>
            <a:br>
              <a:rPr lang="fr-FR" sz="1800" b="0" i="0" dirty="0">
                <a:solidFill>
                  <a:srgbClr val="000000"/>
                </a:solidFill>
                <a:effectLst/>
                <a:latin typeface="Georgia" panose="02040502050405020303" pitchFamily="18" charset="0"/>
              </a:rPr>
            </a:br>
            <a:endParaRPr lang="fr-FR" sz="1800" b="0" i="0" dirty="0">
              <a:solidFill>
                <a:srgbClr val="000000"/>
              </a:solidFill>
              <a:effectLst/>
              <a:latin typeface="Georgia" panose="02040502050405020303" pitchFamily="18" charset="0"/>
            </a:endParaRPr>
          </a:p>
          <a:p>
            <a:r>
              <a:rPr lang="fr-FR" sz="1800" b="0" i="0" dirty="0">
                <a:solidFill>
                  <a:srgbClr val="0070C0"/>
                </a:solidFill>
                <a:effectLst/>
                <a:latin typeface="LiberationMono"/>
              </a:rPr>
              <a:t>// ElephantScript.java</a:t>
            </a:r>
            <a:br>
              <a:rPr lang="fr-FR" sz="1800" b="0" i="0" dirty="0">
                <a:solidFill>
                  <a:srgbClr val="0070C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zoo.animal.talks.content</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ElephantScript</a:t>
            </a:r>
            <a:r>
              <a:rPr lang="fr-FR" sz="1800" b="0" i="0" dirty="0">
                <a:solidFill>
                  <a:srgbClr val="0070C0"/>
                </a:solidFill>
                <a:effectLst/>
                <a:latin typeface="LiberationMono"/>
              </a:rPr>
              <a:t> { }</a:t>
            </a:r>
            <a:br>
              <a:rPr lang="fr-FR" sz="1800" b="0" i="0" dirty="0">
                <a:solidFill>
                  <a:srgbClr val="0070C0"/>
                </a:solidFill>
                <a:effectLst/>
                <a:latin typeface="LiberationMono"/>
              </a:rPr>
            </a:br>
            <a:r>
              <a:rPr lang="fr-FR" sz="1800" b="0" i="0" dirty="0">
                <a:solidFill>
                  <a:srgbClr val="0070C0"/>
                </a:solidFill>
                <a:effectLst/>
                <a:latin typeface="LiberationMono"/>
              </a:rPr>
              <a:t>// SeaLionScript.java</a:t>
            </a:r>
            <a:br>
              <a:rPr lang="fr-FR" sz="1800" b="0" i="0" dirty="0">
                <a:solidFill>
                  <a:srgbClr val="0070C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zoo.animal.talks.content</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SeaLionScript</a:t>
            </a:r>
            <a:r>
              <a:rPr lang="fr-FR" sz="1800" b="0" i="0" dirty="0">
                <a:solidFill>
                  <a:srgbClr val="0070C0"/>
                </a:solidFill>
                <a:effectLst/>
                <a:latin typeface="LiberationMono"/>
              </a:rPr>
              <a:t> { }</a:t>
            </a:r>
            <a:r>
              <a:rPr lang="fr-FR" dirty="0">
                <a:solidFill>
                  <a:srgbClr val="0070C0"/>
                </a:solidFill>
              </a:rPr>
              <a:t> </a:t>
            </a: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8230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183824" y="2452134"/>
            <a:ext cx="9262983" cy="4247317"/>
          </a:xfrm>
          <a:prstGeom prst="rect">
            <a:avLst/>
          </a:prstGeom>
          <a:noFill/>
        </p:spPr>
        <p:txBody>
          <a:bodyPr wrap="square">
            <a:spAutoFit/>
          </a:bodyPr>
          <a:lstStyle/>
          <a:p>
            <a:r>
              <a:rPr lang="fr-FR" b="1" i="0" dirty="0">
                <a:solidFill>
                  <a:srgbClr val="0070C0"/>
                </a:solidFill>
                <a:effectLst/>
              </a:rPr>
              <a:t>3-3) </a:t>
            </a:r>
            <a:r>
              <a:rPr lang="fr-FR" b="1" i="0" dirty="0" err="1">
                <a:solidFill>
                  <a:srgbClr val="0070C0"/>
                </a:solidFill>
                <a:effectLst/>
              </a:rPr>
              <a:t>Creating</a:t>
            </a:r>
            <a:r>
              <a:rPr lang="fr-FR" b="1" i="0" dirty="0">
                <a:solidFill>
                  <a:srgbClr val="0070C0"/>
                </a:solidFill>
                <a:effectLst/>
              </a:rPr>
              <a:t> the </a:t>
            </a:r>
            <a:r>
              <a:rPr lang="fr-FR" b="1" i="0" dirty="0" err="1">
                <a:solidFill>
                  <a:srgbClr val="0070C0"/>
                </a:solidFill>
                <a:effectLst/>
              </a:rPr>
              <a:t>Talks</a:t>
            </a:r>
            <a:r>
              <a:rPr lang="fr-FR" b="1" i="0" dirty="0">
                <a:solidFill>
                  <a:srgbClr val="0070C0"/>
                </a:solidFill>
                <a:effectLst/>
              </a:rPr>
              <a:t> Module</a:t>
            </a:r>
          </a:p>
          <a:p>
            <a:r>
              <a:rPr lang="fr-FR" sz="1800" b="0" i="0" dirty="0">
                <a:solidFill>
                  <a:srgbClr val="000000"/>
                </a:solidFill>
                <a:effectLst/>
                <a:latin typeface="LiberationMono"/>
              </a:rPr>
              <a:t>// Announcement.java</a:t>
            </a:r>
            <a:br>
              <a:rPr lang="fr-FR" sz="1800" b="0" i="0" dirty="0">
                <a:solidFill>
                  <a:srgbClr val="00000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zoo.animal.talks.media</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Announcement</a:t>
            </a:r>
            <a:r>
              <a:rPr lang="fr-FR" sz="1800" b="0" i="0" dirty="0">
                <a:solidFill>
                  <a:srgbClr val="0070C0"/>
                </a:solidFill>
                <a:effectLst/>
                <a:latin typeface="LiberationMono"/>
              </a:rPr>
              <a:t> {</a:t>
            </a:r>
            <a:br>
              <a:rPr lang="fr-FR" sz="1800" b="0" i="0" dirty="0">
                <a:solidFill>
                  <a:srgbClr val="0070C0"/>
                </a:solidFill>
                <a:effectLst/>
                <a:latin typeface="LiberationMono"/>
              </a:rPr>
            </a:br>
            <a:r>
              <a:rPr lang="fr-FR" sz="1800" b="0" i="0" dirty="0">
                <a:solidFill>
                  <a:srgbClr val="0070C0"/>
                </a:solidFill>
                <a:effectLst/>
                <a:latin typeface="LiberationMono"/>
              </a:rPr>
              <a:t>public </a:t>
            </a:r>
            <a:r>
              <a:rPr lang="fr-FR" sz="1800" b="0" i="0" dirty="0" err="1">
                <a:solidFill>
                  <a:srgbClr val="0070C0"/>
                </a:solidFill>
                <a:effectLst/>
                <a:latin typeface="LiberationMono"/>
              </a:rPr>
              <a:t>static</a:t>
            </a:r>
            <a:r>
              <a:rPr lang="fr-FR" sz="1800" b="0" i="0" dirty="0">
                <a:solidFill>
                  <a:srgbClr val="0070C0"/>
                </a:solidFill>
                <a:effectLst/>
                <a:latin typeface="LiberationMono"/>
              </a:rPr>
              <a:t> </a:t>
            </a:r>
            <a:r>
              <a:rPr lang="fr-FR" sz="1800" b="0" i="0" dirty="0" err="1">
                <a:solidFill>
                  <a:srgbClr val="0070C0"/>
                </a:solidFill>
                <a:effectLst/>
                <a:latin typeface="LiberationMono"/>
              </a:rPr>
              <a:t>void</a:t>
            </a:r>
            <a:r>
              <a:rPr lang="fr-FR" sz="1800" b="0" i="0" dirty="0">
                <a:solidFill>
                  <a:srgbClr val="0070C0"/>
                </a:solidFill>
                <a:effectLst/>
                <a:latin typeface="LiberationMono"/>
              </a:rPr>
              <a:t> main(String[] args) {</a:t>
            </a:r>
            <a:br>
              <a:rPr lang="fr-FR" sz="1800" b="0" i="0" dirty="0">
                <a:solidFill>
                  <a:srgbClr val="0070C0"/>
                </a:solidFill>
                <a:effectLst/>
                <a:latin typeface="LiberationMono"/>
              </a:rPr>
            </a:br>
            <a:r>
              <a:rPr lang="fr-FR" sz="1800" b="0" i="0" dirty="0" err="1">
                <a:solidFill>
                  <a:srgbClr val="0070C0"/>
                </a:solidFill>
                <a:effectLst/>
                <a:latin typeface="LiberationMono"/>
              </a:rPr>
              <a:t>System.out.println</a:t>
            </a:r>
            <a:r>
              <a:rPr lang="fr-FR" sz="1800" b="0" i="0" dirty="0">
                <a:solidFill>
                  <a:srgbClr val="0070C0"/>
                </a:solidFill>
                <a:effectLst/>
                <a:latin typeface="LiberationMono"/>
              </a:rPr>
              <a:t>("</a:t>
            </a:r>
            <a:r>
              <a:rPr lang="fr-FR" sz="1800" b="0" i="0" dirty="0" err="1">
                <a:solidFill>
                  <a:srgbClr val="0070C0"/>
                </a:solidFill>
                <a:effectLst/>
                <a:latin typeface="LiberationMono"/>
              </a:rPr>
              <a:t>We</a:t>
            </a:r>
            <a:r>
              <a:rPr lang="fr-FR" sz="1800" b="0" i="0" dirty="0">
                <a:solidFill>
                  <a:srgbClr val="0070C0"/>
                </a:solidFill>
                <a:effectLst/>
                <a:latin typeface="LiberationMono"/>
              </a:rPr>
              <a:t> </a:t>
            </a:r>
            <a:r>
              <a:rPr lang="fr-FR" sz="1800" b="0" i="0" dirty="0" err="1">
                <a:solidFill>
                  <a:srgbClr val="0070C0"/>
                </a:solidFill>
                <a:effectLst/>
                <a:latin typeface="LiberationMono"/>
              </a:rPr>
              <a:t>will</a:t>
            </a:r>
            <a:r>
              <a:rPr lang="fr-FR" sz="1800" b="0" i="0" dirty="0">
                <a:solidFill>
                  <a:srgbClr val="0070C0"/>
                </a:solidFill>
                <a:effectLst/>
                <a:latin typeface="LiberationMono"/>
              </a:rPr>
              <a:t> </a:t>
            </a:r>
            <a:r>
              <a:rPr lang="fr-FR" sz="1800" b="0" i="0" dirty="0" err="1">
                <a:solidFill>
                  <a:srgbClr val="0070C0"/>
                </a:solidFill>
                <a:effectLst/>
                <a:latin typeface="LiberationMono"/>
              </a:rPr>
              <a:t>be</a:t>
            </a:r>
            <a:r>
              <a:rPr lang="fr-FR" sz="1800" b="0" i="0" dirty="0">
                <a:solidFill>
                  <a:srgbClr val="0070C0"/>
                </a:solidFill>
                <a:effectLst/>
                <a:latin typeface="LiberationMono"/>
              </a:rPr>
              <a:t> </a:t>
            </a:r>
            <a:r>
              <a:rPr lang="fr-FR" sz="1800" b="0" i="0" dirty="0" err="1">
                <a:solidFill>
                  <a:srgbClr val="0070C0"/>
                </a:solidFill>
                <a:effectLst/>
                <a:latin typeface="LiberationMono"/>
              </a:rPr>
              <a:t>having</a:t>
            </a:r>
            <a:r>
              <a:rPr lang="fr-FR" sz="1800" b="0" i="0" dirty="0">
                <a:solidFill>
                  <a:srgbClr val="0070C0"/>
                </a:solidFill>
                <a:effectLst/>
                <a:latin typeface="LiberationMono"/>
              </a:rPr>
              <a:t> </a:t>
            </a:r>
            <a:r>
              <a:rPr lang="fr-FR" sz="1800" b="0" i="0" dirty="0" err="1">
                <a:solidFill>
                  <a:srgbClr val="0070C0"/>
                </a:solidFill>
                <a:effectLst/>
                <a:latin typeface="LiberationMono"/>
              </a:rPr>
              <a:t>talks</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 </a:t>
            </a:r>
          </a:p>
          <a:p>
            <a:r>
              <a:rPr lang="fr-FR" sz="1800" b="0" i="0" dirty="0">
                <a:solidFill>
                  <a:srgbClr val="000000"/>
                </a:solidFill>
                <a:effectLst/>
                <a:latin typeface="LiberationMono"/>
              </a:rPr>
              <a:t>// Signage.java</a:t>
            </a:r>
            <a:br>
              <a:rPr lang="fr-FR" sz="1800" b="0" i="0" dirty="0">
                <a:solidFill>
                  <a:srgbClr val="000000"/>
                </a:solidFill>
                <a:effectLst/>
                <a:latin typeface="LiberationMono"/>
              </a:rPr>
            </a:br>
            <a:r>
              <a:rPr lang="fr-FR" sz="1800" b="0" i="0" dirty="0">
                <a:solidFill>
                  <a:srgbClr val="0070C0"/>
                </a:solidFill>
                <a:effectLst/>
                <a:latin typeface="LiberationMono"/>
              </a:rPr>
              <a:t>package </a:t>
            </a:r>
            <a:r>
              <a:rPr lang="fr-FR" sz="1800" b="0" i="0" dirty="0" err="1">
                <a:solidFill>
                  <a:srgbClr val="0070C0"/>
                </a:solidFill>
                <a:effectLst/>
                <a:latin typeface="LiberationMono"/>
              </a:rPr>
              <a:t>zoo.animal.talks.media</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Signage</a:t>
            </a:r>
            <a:r>
              <a:rPr lang="fr-FR" sz="1800" b="0" i="0" dirty="0">
                <a:solidFill>
                  <a:srgbClr val="0070C0"/>
                </a:solidFill>
                <a:effectLst/>
                <a:latin typeface="LiberationMono"/>
              </a:rPr>
              <a:t> { }</a:t>
            </a: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sp>
        <p:nvSpPr>
          <p:cNvPr id="7" name="ZoneTexte 6">
            <a:extLst>
              <a:ext uri="{FF2B5EF4-FFF2-40B4-BE49-F238E27FC236}">
                <a16:creationId xmlns="" xmlns:a16="http://schemas.microsoft.com/office/drawing/2014/main" id="{870C2763-EEA4-4739-9893-EF9F5211741A}"/>
              </a:ext>
            </a:extLst>
          </p:cNvPr>
          <p:cNvSpPr txBox="1"/>
          <p:nvPr/>
        </p:nvSpPr>
        <p:spPr>
          <a:xfrm>
            <a:off x="6583801" y="2936513"/>
            <a:ext cx="3693900" cy="2031325"/>
          </a:xfrm>
          <a:prstGeom prst="rect">
            <a:avLst/>
          </a:prstGeom>
          <a:noFill/>
        </p:spPr>
        <p:txBody>
          <a:bodyPr wrap="square" rtlCol="0">
            <a:spAutoFit/>
          </a:bodyPr>
          <a:lstStyle/>
          <a:p>
            <a:r>
              <a:rPr lang="fr-FR" sz="1800" b="0" i="0" dirty="0">
                <a:solidFill>
                  <a:srgbClr val="000000"/>
                </a:solidFill>
                <a:effectLst/>
                <a:latin typeface="LiberationMono"/>
              </a:rPr>
              <a:t>// Weekday.java package </a:t>
            </a:r>
            <a:r>
              <a:rPr lang="fr-FR" sz="1800" b="0" i="0" dirty="0" err="1">
                <a:solidFill>
                  <a:srgbClr val="0070C0"/>
                </a:solidFill>
                <a:effectLst/>
                <a:latin typeface="LiberationMono"/>
              </a:rPr>
              <a:t>zoo.animal.talks.schedule</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a:t>
            </a:r>
            <a:r>
              <a:rPr lang="fr-FR" sz="1800" b="0" i="0" dirty="0" err="1">
                <a:solidFill>
                  <a:srgbClr val="0070C0"/>
                </a:solidFill>
                <a:effectLst/>
                <a:latin typeface="LiberationMono"/>
              </a:rPr>
              <a:t>Weekday</a:t>
            </a:r>
            <a:r>
              <a:rPr lang="fr-FR" sz="1800" b="0" i="0" dirty="0">
                <a:solidFill>
                  <a:srgbClr val="0070C0"/>
                </a:solidFill>
                <a:effectLst/>
                <a:latin typeface="LiberationMono"/>
              </a:rPr>
              <a:t> { }</a:t>
            </a:r>
            <a:r>
              <a:rPr lang="fr-FR" sz="1800" b="0" i="0" dirty="0">
                <a:solidFill>
                  <a:srgbClr val="000000"/>
                </a:solidFill>
                <a:effectLst/>
                <a:latin typeface="LiberationMono"/>
              </a:rPr>
              <a:t/>
            </a:r>
            <a:br>
              <a:rPr lang="fr-FR" sz="1800" b="0" i="0" dirty="0">
                <a:solidFill>
                  <a:srgbClr val="000000"/>
                </a:solidFill>
                <a:effectLst/>
                <a:latin typeface="LiberationMono"/>
              </a:rPr>
            </a:br>
            <a:r>
              <a:rPr lang="fr-FR" sz="1800" b="0" i="0" dirty="0">
                <a:solidFill>
                  <a:srgbClr val="000000"/>
                </a:solidFill>
                <a:effectLst/>
                <a:latin typeface="LiberationMono"/>
              </a:rPr>
              <a:t>// Weekend.java package </a:t>
            </a:r>
            <a:r>
              <a:rPr lang="fr-FR" sz="1800" b="0" i="0" dirty="0" err="1">
                <a:solidFill>
                  <a:srgbClr val="0070C0"/>
                </a:solidFill>
                <a:effectLst/>
                <a:latin typeface="LiberationMono"/>
              </a:rPr>
              <a:t>zoo.animal.talks.schedule</a:t>
            </a:r>
            <a:r>
              <a:rPr lang="fr-FR" sz="1800" b="0" i="0" dirty="0">
                <a:solidFill>
                  <a:srgbClr val="0070C0"/>
                </a:solidFill>
                <a:effectLst/>
                <a:latin typeface="LiberationMono"/>
              </a:rPr>
              <a:t>;</a:t>
            </a:r>
            <a:br>
              <a:rPr lang="fr-FR" sz="1800" b="0" i="0" dirty="0">
                <a:solidFill>
                  <a:srgbClr val="0070C0"/>
                </a:solidFill>
                <a:effectLst/>
                <a:latin typeface="LiberationMono"/>
              </a:rPr>
            </a:br>
            <a:r>
              <a:rPr lang="fr-FR" sz="1800" b="0" i="0" dirty="0">
                <a:solidFill>
                  <a:srgbClr val="0070C0"/>
                </a:solidFill>
                <a:effectLst/>
                <a:latin typeface="LiberationMono"/>
              </a:rPr>
              <a:t>public class Weekend {}</a:t>
            </a:r>
            <a:r>
              <a:rPr lang="fr-FR" dirty="0">
                <a:solidFill>
                  <a:srgbClr val="0070C0"/>
                </a:solidFill>
              </a:rPr>
              <a:t> </a:t>
            </a:r>
            <a:r>
              <a:rPr lang="fr-FR" dirty="0"/>
              <a:t/>
            </a:r>
            <a:br>
              <a:rPr lang="fr-FR"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806886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035545" y="2369740"/>
            <a:ext cx="10120907" cy="3693319"/>
          </a:xfrm>
          <a:prstGeom prst="rect">
            <a:avLst/>
          </a:prstGeom>
          <a:noFill/>
        </p:spPr>
        <p:txBody>
          <a:bodyPr wrap="square">
            <a:spAutoFit/>
          </a:bodyPr>
          <a:lstStyle/>
          <a:p>
            <a:pPr algn="just"/>
            <a:r>
              <a:rPr lang="en-US" sz="1800" b="0" i="0" dirty="0">
                <a:solidFill>
                  <a:srgbClr val="000000"/>
                </a:solidFill>
                <a:effectLst/>
                <a:latin typeface="Georgia" panose="02040502050405020303" pitchFamily="18" charset="0"/>
              </a:rPr>
              <a:t>A real project will consist of hundreds or thousands of classes grouped into packages. These packages are grouped into </a:t>
            </a:r>
            <a:r>
              <a:rPr lang="en-US" sz="1800" b="0" i="1" dirty="0">
                <a:solidFill>
                  <a:srgbClr val="000000"/>
                </a:solidFill>
                <a:effectLst/>
                <a:latin typeface="Georgia-Italic"/>
              </a:rPr>
              <a:t>Java archive (JAR) </a:t>
            </a:r>
            <a:r>
              <a:rPr lang="en-US" sz="1800" b="0" i="0" dirty="0">
                <a:solidFill>
                  <a:srgbClr val="000000"/>
                </a:solidFill>
                <a:effectLst/>
                <a:latin typeface="Georgia" panose="02040502050405020303" pitchFamily="18" charset="0"/>
              </a:rPr>
              <a:t>files. A JAR is a zip file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with some extra information, and the extension is </a:t>
            </a:r>
            <a:r>
              <a:rPr lang="en-US" sz="1400" b="0" i="0" dirty="0">
                <a:solidFill>
                  <a:srgbClr val="000000"/>
                </a:solidFill>
                <a:effectLst/>
                <a:latin typeface="LiberationMono"/>
              </a:rPr>
              <a:t>.jar</a:t>
            </a:r>
            <a:r>
              <a:rPr lang="en-US" sz="1800" b="0" i="0" dirty="0">
                <a:solidFill>
                  <a:srgbClr val="000000"/>
                </a:solidFill>
                <a:effectLst/>
                <a:latin typeface="Georgia" panose="02040502050405020303" pitchFamily="18" charset="0"/>
              </a:rPr>
              <a:t>.</a:t>
            </a:r>
            <a:r>
              <a:rPr lang="en-US" dirty="0"/>
              <a:t> </a:t>
            </a:r>
          </a:p>
          <a:p>
            <a:pPr algn="just"/>
            <a:endParaRPr lang="en-US" dirty="0"/>
          </a:p>
          <a:p>
            <a:pPr algn="just"/>
            <a:r>
              <a:rPr lang="en-US" sz="1800" b="0" i="0" dirty="0">
                <a:solidFill>
                  <a:srgbClr val="000000"/>
                </a:solidFill>
                <a:effectLst/>
                <a:latin typeface="Georgia" panose="02040502050405020303" pitchFamily="18" charset="0"/>
              </a:rPr>
              <a:t>The </a:t>
            </a:r>
            <a:r>
              <a:rPr lang="en-US" sz="1800" b="0" i="1" dirty="0">
                <a:solidFill>
                  <a:srgbClr val="000000"/>
                </a:solidFill>
                <a:effectLst/>
                <a:latin typeface="Georgia-Italic"/>
              </a:rPr>
              <a:t>Java Platform Module System </a:t>
            </a:r>
            <a:r>
              <a:rPr lang="en-US" sz="1800" b="0" i="0" dirty="0">
                <a:solidFill>
                  <a:srgbClr val="000000"/>
                </a:solidFill>
                <a:effectLst/>
                <a:latin typeface="Georgia" panose="02040502050405020303" pitchFamily="18" charset="0"/>
              </a:rPr>
              <a:t>(JPMS) was introduced in Java 9 to group code at a higher level and tries to solve the problems that Java has been plagued with since the beginning. The main purpose of a module is to provide groups of related packages to offer a particular set of functionality to developers. </a:t>
            </a:r>
          </a:p>
          <a:p>
            <a:pPr algn="just"/>
            <a:r>
              <a:rPr lang="en-US" dirty="0"/>
              <a:t/>
            </a:r>
            <a:br>
              <a:rPr lang="en-US" dirty="0"/>
            </a:br>
            <a:r>
              <a:rPr lang="en-US" sz="1800" b="0" i="0" dirty="0">
                <a:solidFill>
                  <a:srgbClr val="000000"/>
                </a:solidFill>
                <a:effectLst/>
                <a:latin typeface="Georgia" panose="02040502050405020303" pitchFamily="18" charset="0"/>
              </a:rPr>
              <a:t>It’s like a JAR file except a developer chooses which packages are </a:t>
            </a:r>
            <a:r>
              <a:rPr lang="en-US" sz="1800" b="1" i="0" dirty="0">
                <a:solidFill>
                  <a:srgbClr val="FF0000"/>
                </a:solidFill>
                <a:effectLst/>
                <a:latin typeface="Georgia" panose="02040502050405020303" pitchFamily="18" charset="0"/>
              </a:rPr>
              <a:t>accessible outside </a:t>
            </a:r>
            <a:r>
              <a:rPr lang="en-US" sz="1800" b="0" i="0" dirty="0">
                <a:solidFill>
                  <a:srgbClr val="000000"/>
                </a:solidFill>
                <a:effectLst/>
                <a:latin typeface="Georgia" panose="02040502050405020303" pitchFamily="18" charset="0"/>
              </a:rPr>
              <a:t>the module. Let’s look at what modules are and what problems they are designed to solve.</a:t>
            </a:r>
            <a:r>
              <a:rPr lang="en-US" dirty="0"/>
              <a:t> </a:t>
            </a:r>
            <a:br>
              <a:rPr lang="en-US" dirty="0"/>
            </a:br>
            <a:r>
              <a:rPr lang="en-US" dirty="0"/>
              <a:t/>
            </a:r>
            <a:br>
              <a:rPr lang="en-US" dirty="0"/>
            </a:br>
            <a:endParaRPr lang="x-none" dirty="0"/>
          </a:p>
        </p:txBody>
      </p:sp>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0252277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871751" y="884855"/>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399195" y="2687325"/>
            <a:ext cx="9262983" cy="4524315"/>
          </a:xfrm>
          <a:prstGeom prst="rect">
            <a:avLst/>
          </a:prstGeom>
          <a:noFill/>
        </p:spPr>
        <p:txBody>
          <a:bodyPr wrap="square">
            <a:spAutoFit/>
          </a:bodyPr>
          <a:lstStyle/>
          <a:p>
            <a:r>
              <a:rPr lang="fr-FR" b="1" i="0" dirty="0">
                <a:solidFill>
                  <a:srgbClr val="0070C0"/>
                </a:solidFill>
                <a:effectLst/>
              </a:rPr>
              <a:t>3-3) </a:t>
            </a:r>
            <a:r>
              <a:rPr lang="fr-FR" b="1" i="0" dirty="0" err="1">
                <a:solidFill>
                  <a:srgbClr val="0070C0"/>
                </a:solidFill>
                <a:effectLst/>
              </a:rPr>
              <a:t>Creating</a:t>
            </a:r>
            <a:r>
              <a:rPr lang="fr-FR" b="1" i="0" dirty="0">
                <a:solidFill>
                  <a:srgbClr val="0070C0"/>
                </a:solidFill>
                <a:effectLst/>
              </a:rPr>
              <a:t> the </a:t>
            </a:r>
            <a:r>
              <a:rPr lang="fr-FR" b="1" i="0" dirty="0" err="1">
                <a:solidFill>
                  <a:srgbClr val="0070C0"/>
                </a:solidFill>
                <a:effectLst/>
              </a:rPr>
              <a:t>Talks</a:t>
            </a:r>
            <a:r>
              <a:rPr lang="fr-FR" b="1" i="0" dirty="0">
                <a:solidFill>
                  <a:srgbClr val="0070C0"/>
                </a:solidFill>
                <a:effectLst/>
              </a:rPr>
              <a:t> Module</a:t>
            </a:r>
          </a:p>
          <a:p>
            <a:r>
              <a:rPr lang="fr-FR" sz="1800" b="0" i="0" dirty="0">
                <a:solidFill>
                  <a:srgbClr val="000000"/>
                </a:solidFill>
                <a:effectLst/>
                <a:latin typeface="Georgia" panose="02040502050405020303" pitchFamily="18" charset="0"/>
              </a:rPr>
              <a:t>If </a:t>
            </a:r>
            <a:r>
              <a:rPr lang="fr-FR" sz="1800" b="0" i="0" dirty="0" err="1">
                <a:solidFill>
                  <a:srgbClr val="000000"/>
                </a:solidFill>
                <a:effectLst/>
                <a:latin typeface="Georgia" panose="02040502050405020303" pitchFamily="18" charset="0"/>
              </a:rPr>
              <a:t>you</a:t>
            </a:r>
            <a:r>
              <a:rPr lang="fr-FR" sz="1800" b="0" i="0" dirty="0">
                <a:solidFill>
                  <a:srgbClr val="000000"/>
                </a:solidFill>
                <a:effectLst/>
                <a:latin typeface="Georgia" panose="02040502050405020303" pitchFamily="18" charset="0"/>
              </a:rPr>
              <a:t> are </a:t>
            </a:r>
            <a:r>
              <a:rPr lang="fr-FR" sz="1800" b="0" i="0" dirty="0" err="1">
                <a:solidFill>
                  <a:srgbClr val="000000"/>
                </a:solidFill>
                <a:effectLst/>
                <a:latin typeface="Georgia" panose="02040502050405020303" pitchFamily="18" charset="0"/>
              </a:rPr>
              <a:t>still</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following</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along</a:t>
            </a:r>
            <a:r>
              <a:rPr lang="fr-FR" sz="1800" b="0" i="0" dirty="0">
                <a:solidFill>
                  <a:srgbClr val="000000"/>
                </a:solidFill>
                <a:effectLst/>
                <a:latin typeface="Georgia" panose="02040502050405020303" pitchFamily="18" charset="0"/>
              </a:rPr>
              <a:t> on </a:t>
            </a:r>
            <a:r>
              <a:rPr lang="fr-FR" sz="1800" b="0" i="0" dirty="0" err="1">
                <a:solidFill>
                  <a:srgbClr val="000000"/>
                </a:solidFill>
                <a:effectLst/>
                <a:latin typeface="Georgia" panose="02040502050405020303" pitchFamily="18" charset="0"/>
              </a:rPr>
              <a:t>your</a:t>
            </a:r>
            <a:r>
              <a:rPr lang="fr-FR" sz="1800" b="0" i="0" dirty="0">
                <a:solidFill>
                  <a:srgbClr val="000000"/>
                </a:solidFill>
                <a:effectLst/>
                <a:latin typeface="Georgia" panose="02040502050405020303" pitchFamily="18" charset="0"/>
              </a:rPr>
              <a:t> computer, </a:t>
            </a:r>
            <a:r>
              <a:rPr lang="fr-FR" sz="1800" b="0" i="0" dirty="0" err="1">
                <a:solidFill>
                  <a:srgbClr val="000000"/>
                </a:solidFill>
                <a:effectLst/>
                <a:latin typeface="Georgia" panose="02040502050405020303" pitchFamily="18" charset="0"/>
              </a:rPr>
              <a:t>create</a:t>
            </a:r>
            <a:r>
              <a:rPr lang="fr-FR" sz="1800" b="0" i="0" dirty="0">
                <a:solidFill>
                  <a:srgbClr val="000000"/>
                </a:solidFill>
                <a:effectLst/>
                <a:latin typeface="Georgia" panose="02040502050405020303" pitchFamily="18" charset="0"/>
              </a:rPr>
              <a:t> </a:t>
            </a:r>
            <a:r>
              <a:rPr lang="fr-FR" sz="1800" b="0" i="0" dirty="0" err="1">
                <a:solidFill>
                  <a:srgbClr val="000000"/>
                </a:solidFill>
                <a:effectLst/>
                <a:latin typeface="Georgia" panose="02040502050405020303" pitchFamily="18" charset="0"/>
              </a:rPr>
              <a:t>empty</a:t>
            </a:r>
            <a:r>
              <a:rPr lang="fr-FR" sz="1800" b="0" i="0" dirty="0">
                <a:solidFill>
                  <a:srgbClr val="000000"/>
                </a:solidFill>
                <a:effectLst/>
                <a:latin typeface="Georgia" panose="02040502050405020303" pitchFamily="18" charset="0"/>
              </a:rPr>
              <a:t> classes</a:t>
            </a:r>
            <a:br>
              <a:rPr lang="fr-FR" sz="1800" b="0" i="0" dirty="0">
                <a:solidFill>
                  <a:srgbClr val="000000"/>
                </a:solidFill>
                <a:effectLst/>
                <a:latin typeface="Georgia" panose="02040502050405020303" pitchFamily="18" charset="0"/>
              </a:rPr>
            </a:br>
            <a:r>
              <a:rPr lang="fr-FR" sz="1800" b="0" i="0" dirty="0">
                <a:solidFill>
                  <a:srgbClr val="000000"/>
                </a:solidFill>
                <a:effectLst/>
                <a:latin typeface="Georgia" panose="02040502050405020303" pitchFamily="18" charset="0"/>
              </a:rPr>
              <a:t>in the packages. The </a:t>
            </a:r>
            <a:r>
              <a:rPr lang="fr-FR" sz="1800" b="0" i="0" dirty="0" err="1">
                <a:solidFill>
                  <a:srgbClr val="000000"/>
                </a:solidFill>
                <a:effectLst/>
                <a:latin typeface="Georgia" panose="02040502050405020303" pitchFamily="18" charset="0"/>
              </a:rPr>
              <a:t>following</a:t>
            </a:r>
            <a:r>
              <a:rPr lang="fr-FR" sz="1800" b="0" i="0" dirty="0">
                <a:solidFill>
                  <a:srgbClr val="000000"/>
                </a:solidFill>
                <a:effectLst/>
                <a:latin typeface="Georgia" panose="02040502050405020303" pitchFamily="18" charset="0"/>
              </a:rPr>
              <a:t> are the </a:t>
            </a:r>
            <a:r>
              <a:rPr lang="fr-FR" sz="1800" b="0" i="0" dirty="0" err="1">
                <a:solidFill>
                  <a:srgbClr val="000000"/>
                </a:solidFill>
                <a:effectLst/>
                <a:latin typeface="Georgia" panose="02040502050405020303" pitchFamily="18" charset="0"/>
              </a:rPr>
              <a:t>commands</a:t>
            </a:r>
            <a:r>
              <a:rPr lang="fr-FR" sz="1800" b="0" i="0" dirty="0">
                <a:solidFill>
                  <a:srgbClr val="000000"/>
                </a:solidFill>
                <a:effectLst/>
                <a:latin typeface="Georgia" panose="02040502050405020303" pitchFamily="18" charset="0"/>
              </a:rPr>
              <a:t> to compile and </a:t>
            </a:r>
            <a:r>
              <a:rPr lang="fr-FR" sz="1800" b="0" i="0" dirty="0" err="1">
                <a:solidFill>
                  <a:srgbClr val="000000"/>
                </a:solidFill>
                <a:effectLst/>
                <a:latin typeface="Georgia" panose="02040502050405020303" pitchFamily="18" charset="0"/>
              </a:rPr>
              <a:t>build</a:t>
            </a:r>
            <a:r>
              <a:rPr lang="fr-FR" sz="1800" b="0" i="0" dirty="0">
                <a:solidFill>
                  <a:srgbClr val="000000"/>
                </a:solidFill>
                <a:effectLst/>
                <a:latin typeface="Georgia" panose="02040502050405020303" pitchFamily="18" charset="0"/>
              </a:rPr>
              <a:t/>
            </a:r>
            <a:br>
              <a:rPr lang="fr-FR" sz="1800" b="0" i="0" dirty="0">
                <a:solidFill>
                  <a:srgbClr val="000000"/>
                </a:solidFill>
                <a:effectLst/>
                <a:latin typeface="Georgia" panose="02040502050405020303" pitchFamily="18" charset="0"/>
              </a:rPr>
            </a:br>
            <a:r>
              <a:rPr lang="fr-FR" sz="1800" b="0" i="0" dirty="0">
                <a:solidFill>
                  <a:srgbClr val="000000"/>
                </a:solidFill>
                <a:effectLst/>
                <a:latin typeface="Georgia" panose="02040502050405020303" pitchFamily="18" charset="0"/>
              </a:rPr>
              <a:t>the module:</a:t>
            </a:r>
            <a:br>
              <a:rPr lang="fr-FR" sz="1800" b="0" i="0" dirty="0">
                <a:solidFill>
                  <a:srgbClr val="000000"/>
                </a:solidFill>
                <a:effectLst/>
                <a:latin typeface="Georgia" panose="02040502050405020303" pitchFamily="18" charset="0"/>
              </a:rPr>
            </a:br>
            <a:r>
              <a:rPr lang="fr-FR" sz="1800" b="0" i="0" dirty="0" err="1">
                <a:solidFill>
                  <a:srgbClr val="0070C0"/>
                </a:solidFill>
                <a:effectLst/>
                <a:latin typeface="LiberationMono"/>
              </a:rPr>
              <a:t>javac</a:t>
            </a:r>
            <a:r>
              <a:rPr lang="fr-FR" sz="1800" b="0" i="0" dirty="0">
                <a:solidFill>
                  <a:srgbClr val="0070C0"/>
                </a:solidFill>
                <a:effectLst/>
                <a:latin typeface="LiberationMono"/>
              </a:rPr>
              <a:t> -p mods</a:t>
            </a:r>
            <a:br>
              <a:rPr lang="fr-FR" sz="1800" b="0" i="0" dirty="0">
                <a:solidFill>
                  <a:srgbClr val="0070C0"/>
                </a:solidFill>
                <a:effectLst/>
                <a:latin typeface="LiberationMono"/>
              </a:rPr>
            </a:br>
            <a:r>
              <a:rPr lang="fr-FR" sz="1800" b="0" i="0" dirty="0">
                <a:solidFill>
                  <a:srgbClr val="0070C0"/>
                </a:solidFill>
                <a:effectLst/>
                <a:latin typeface="LiberationMono"/>
              </a:rPr>
              <a:t>-d </a:t>
            </a:r>
            <a:r>
              <a:rPr lang="fr-FR" sz="1800" b="0" i="0" dirty="0" err="1">
                <a:solidFill>
                  <a:srgbClr val="0070C0"/>
                </a:solidFill>
                <a:effectLst/>
                <a:latin typeface="LiberationMono"/>
              </a:rPr>
              <a:t>talks</a:t>
            </a:r>
            <a:r>
              <a:rPr lang="fr-FR" sz="1800" b="0" i="0" dirty="0">
                <a:solidFill>
                  <a:srgbClr val="0070C0"/>
                </a:solidFill>
                <a:effectLst/>
                <a:latin typeface="LiberationMono"/>
              </a:rPr>
              <a:t/>
            </a:r>
            <a:br>
              <a:rPr lang="fr-FR" sz="1800" b="0" i="0" dirty="0">
                <a:solidFill>
                  <a:srgbClr val="0070C0"/>
                </a:solidFill>
                <a:effectLst/>
                <a:latin typeface="LiberationMono"/>
              </a:rPr>
            </a:br>
            <a:r>
              <a:rPr lang="fr-FR" sz="1800" b="0" i="0" dirty="0" err="1">
                <a:solidFill>
                  <a:srgbClr val="0070C0"/>
                </a:solidFill>
                <a:effectLst/>
                <a:latin typeface="LiberationMono"/>
              </a:rPr>
              <a:t>talks</a:t>
            </a:r>
            <a:r>
              <a:rPr lang="fr-FR" sz="1800" b="0" i="0" dirty="0">
                <a:solidFill>
                  <a:srgbClr val="0070C0"/>
                </a:solidFill>
                <a:effectLst/>
                <a:latin typeface="LiberationMono"/>
              </a:rPr>
              <a:t>/zoo/animal/</a:t>
            </a:r>
            <a:r>
              <a:rPr lang="fr-FR" sz="1800" b="0" i="0" dirty="0" err="1">
                <a:solidFill>
                  <a:srgbClr val="0070C0"/>
                </a:solidFill>
                <a:effectLst/>
                <a:latin typeface="LiberationMono"/>
              </a:rPr>
              <a:t>talks</a:t>
            </a:r>
            <a:r>
              <a:rPr lang="fr-FR" sz="1800" b="0" i="0" dirty="0">
                <a:solidFill>
                  <a:srgbClr val="0070C0"/>
                </a:solidFill>
                <a:effectLst/>
                <a:latin typeface="LiberationMono"/>
              </a:rPr>
              <a:t>/content/*.java</a:t>
            </a:r>
            <a:br>
              <a:rPr lang="fr-FR" sz="1800" b="0" i="0" dirty="0">
                <a:solidFill>
                  <a:srgbClr val="0070C0"/>
                </a:solidFill>
                <a:effectLst/>
                <a:latin typeface="LiberationMono"/>
              </a:rPr>
            </a:br>
            <a:r>
              <a:rPr lang="fr-FR" sz="1800" b="0" i="0" dirty="0" err="1">
                <a:solidFill>
                  <a:srgbClr val="0070C0"/>
                </a:solidFill>
                <a:effectLst/>
                <a:latin typeface="LiberationMono"/>
              </a:rPr>
              <a:t>talks</a:t>
            </a:r>
            <a:r>
              <a:rPr lang="fr-FR" sz="1800" b="0" i="0" dirty="0">
                <a:solidFill>
                  <a:srgbClr val="0070C0"/>
                </a:solidFill>
                <a:effectLst/>
                <a:latin typeface="LiberationMono"/>
              </a:rPr>
              <a:t>/zoo/animal/</a:t>
            </a:r>
            <a:r>
              <a:rPr lang="fr-FR" sz="1800" b="0" i="0" dirty="0" err="1">
                <a:solidFill>
                  <a:srgbClr val="0070C0"/>
                </a:solidFill>
                <a:effectLst/>
                <a:latin typeface="LiberationMono"/>
              </a:rPr>
              <a:t>talks</a:t>
            </a:r>
            <a:r>
              <a:rPr lang="fr-FR" sz="1800" b="0" i="0" dirty="0">
                <a:solidFill>
                  <a:srgbClr val="0070C0"/>
                </a:solidFill>
                <a:effectLst/>
                <a:latin typeface="LiberationMono"/>
              </a:rPr>
              <a:t>/media/*.java</a:t>
            </a:r>
            <a:br>
              <a:rPr lang="fr-FR" sz="1800" b="0" i="0" dirty="0">
                <a:solidFill>
                  <a:srgbClr val="0070C0"/>
                </a:solidFill>
                <a:effectLst/>
                <a:latin typeface="LiberationMono"/>
              </a:rPr>
            </a:br>
            <a:r>
              <a:rPr lang="fr-FR" sz="1800" b="0" i="0" dirty="0" err="1">
                <a:solidFill>
                  <a:srgbClr val="0070C0"/>
                </a:solidFill>
                <a:effectLst/>
                <a:latin typeface="LiberationMono"/>
              </a:rPr>
              <a:t>talks</a:t>
            </a:r>
            <a:r>
              <a:rPr lang="fr-FR" sz="1800" b="0" i="0" dirty="0">
                <a:solidFill>
                  <a:srgbClr val="0070C0"/>
                </a:solidFill>
                <a:effectLst/>
                <a:latin typeface="LiberationMono"/>
              </a:rPr>
              <a:t>/zoo/animal/</a:t>
            </a:r>
            <a:r>
              <a:rPr lang="fr-FR" sz="1800" b="0" i="0" dirty="0" err="1">
                <a:solidFill>
                  <a:srgbClr val="0070C0"/>
                </a:solidFill>
                <a:effectLst/>
                <a:latin typeface="LiberationMono"/>
              </a:rPr>
              <a:t>talks</a:t>
            </a:r>
            <a:r>
              <a:rPr lang="fr-FR" sz="1800" b="0" i="0" dirty="0">
                <a:solidFill>
                  <a:srgbClr val="0070C0"/>
                </a:solidFill>
                <a:effectLst/>
                <a:latin typeface="LiberationMono"/>
              </a:rPr>
              <a:t>/</a:t>
            </a:r>
            <a:r>
              <a:rPr lang="fr-FR" sz="1800" b="0" i="0" dirty="0" err="1">
                <a:solidFill>
                  <a:srgbClr val="0070C0"/>
                </a:solidFill>
                <a:effectLst/>
                <a:latin typeface="LiberationMono"/>
              </a:rPr>
              <a:t>schedule</a:t>
            </a:r>
            <a:r>
              <a:rPr lang="fr-FR" sz="1800" b="0" i="0" dirty="0">
                <a:solidFill>
                  <a:srgbClr val="0070C0"/>
                </a:solidFill>
                <a:effectLst/>
                <a:latin typeface="LiberationMono"/>
              </a:rPr>
              <a:t>/*.java</a:t>
            </a:r>
            <a:br>
              <a:rPr lang="fr-FR" sz="1800" b="0" i="0" dirty="0">
                <a:solidFill>
                  <a:srgbClr val="0070C0"/>
                </a:solidFill>
                <a:effectLst/>
                <a:latin typeface="LiberationMono"/>
              </a:rPr>
            </a:br>
            <a:r>
              <a:rPr lang="fr-FR" sz="1800" b="0" i="0" dirty="0" err="1">
                <a:solidFill>
                  <a:srgbClr val="0070C0"/>
                </a:solidFill>
                <a:effectLst/>
                <a:latin typeface="LiberationMono"/>
              </a:rPr>
              <a:t>talks</a:t>
            </a:r>
            <a:r>
              <a:rPr lang="fr-FR" sz="1800" b="0" i="0" dirty="0">
                <a:solidFill>
                  <a:srgbClr val="0070C0"/>
                </a:solidFill>
                <a:effectLst/>
                <a:latin typeface="LiberationMono"/>
              </a:rPr>
              <a:t>/module-info.java</a:t>
            </a:r>
            <a:br>
              <a:rPr lang="fr-FR" sz="1800" b="0" i="0" dirty="0">
                <a:solidFill>
                  <a:srgbClr val="0070C0"/>
                </a:solidFill>
                <a:effectLst/>
                <a:latin typeface="LiberationMono"/>
              </a:rPr>
            </a:br>
            <a:r>
              <a:rPr lang="fr-FR" sz="1800" b="0" i="0" dirty="0">
                <a:solidFill>
                  <a:srgbClr val="0070C0"/>
                </a:solidFill>
                <a:effectLst/>
                <a:latin typeface="LiberationMono"/>
              </a:rPr>
              <a:t>jar -</a:t>
            </a:r>
            <a:r>
              <a:rPr lang="fr-FR" sz="1800" b="0" i="0" dirty="0" err="1">
                <a:solidFill>
                  <a:srgbClr val="0070C0"/>
                </a:solidFill>
                <a:effectLst/>
                <a:latin typeface="LiberationMono"/>
              </a:rPr>
              <a:t>cvf</a:t>
            </a:r>
            <a:r>
              <a:rPr lang="fr-FR" sz="1800" b="0" i="0" dirty="0">
                <a:solidFill>
                  <a:srgbClr val="0070C0"/>
                </a:solidFill>
                <a:effectLst/>
                <a:latin typeface="LiberationMono"/>
              </a:rPr>
              <a:t> mods/zoo.animal.talks.jar -C </a:t>
            </a:r>
            <a:r>
              <a:rPr lang="fr-FR" sz="1800" b="0" i="0" dirty="0" err="1">
                <a:solidFill>
                  <a:srgbClr val="0070C0"/>
                </a:solidFill>
                <a:effectLst/>
                <a:latin typeface="LiberationMono"/>
              </a:rPr>
              <a:t>talks</a:t>
            </a:r>
            <a:r>
              <a:rPr lang="fr-FR" sz="1800" b="0" i="0" dirty="0">
                <a:solidFill>
                  <a:srgbClr val="0070C0"/>
                </a:solidFill>
                <a:effectLst/>
                <a:latin typeface="LiberationMono"/>
              </a:rPr>
              <a:t>/ .</a:t>
            </a:r>
            <a:r>
              <a:rPr lang="fr-FR" dirty="0">
                <a:solidFill>
                  <a:srgbClr val="0070C0"/>
                </a:solidFill>
              </a:rPr>
              <a:t> </a:t>
            </a:r>
            <a:r>
              <a:rPr lang="fr-FR" dirty="0"/>
              <a:t/>
            </a:r>
            <a:br>
              <a:rPr lang="fr-FR" dirty="0"/>
            </a:b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02694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73781" y="889000"/>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14718" y="2610971"/>
            <a:ext cx="9262983" cy="2862322"/>
          </a:xfrm>
          <a:prstGeom prst="rect">
            <a:avLst/>
          </a:prstGeom>
          <a:noFill/>
        </p:spPr>
        <p:txBody>
          <a:bodyPr wrap="square">
            <a:spAutoFit/>
          </a:bodyPr>
          <a:lstStyle/>
          <a:p>
            <a:r>
              <a:rPr lang="fr-FR" b="1" i="0" dirty="0">
                <a:solidFill>
                  <a:srgbClr val="0070C0"/>
                </a:solidFill>
                <a:effectLst/>
              </a:rPr>
              <a:t>3-4) </a:t>
            </a:r>
            <a:r>
              <a:rPr lang="en-US" sz="1800" b="1" i="0" dirty="0">
                <a:solidFill>
                  <a:srgbClr val="0070C0"/>
                </a:solidFill>
                <a:effectLst/>
                <a:latin typeface="LiberationSans-Bold"/>
              </a:rPr>
              <a:t>Creating the Staff Module</a:t>
            </a:r>
            <a:r>
              <a:rPr lang="en-US" sz="1800" b="1" i="0" dirty="0">
                <a:solidFill>
                  <a:srgbClr val="000000"/>
                </a:solidFill>
                <a:effectLst/>
                <a:latin typeface="LiberationSans-Bold"/>
              </a:rPr>
              <a:t/>
            </a:r>
            <a:br>
              <a:rPr lang="en-US" sz="1800" b="1" i="0" dirty="0">
                <a:solidFill>
                  <a:srgbClr val="000000"/>
                </a:solidFill>
                <a:effectLst/>
                <a:latin typeface="LiberationSans-Bold"/>
              </a:rPr>
            </a:br>
            <a:r>
              <a:rPr lang="en-US" sz="1800" b="0" i="0" dirty="0">
                <a:solidFill>
                  <a:srgbClr val="000000"/>
                </a:solidFill>
                <a:effectLst/>
                <a:latin typeface="Georgia" panose="02040502050405020303" pitchFamily="18" charset="0"/>
              </a:rPr>
              <a:t>Our final module is </a:t>
            </a:r>
            <a:r>
              <a:rPr lang="en-US" sz="1800" b="0" i="0" dirty="0" err="1">
                <a:solidFill>
                  <a:srgbClr val="000000"/>
                </a:solidFill>
                <a:effectLst/>
                <a:latin typeface="LiberationMono"/>
              </a:rPr>
              <a:t>zoo.staff</a:t>
            </a:r>
            <a:r>
              <a:rPr lang="en-US" sz="1800" b="0" i="0" dirty="0">
                <a:solidFill>
                  <a:srgbClr val="000000"/>
                </a:solidFill>
                <a:effectLst/>
                <a:latin typeface="Georgia" panose="02040502050405020303" pitchFamily="18" charset="0"/>
              </a:rPr>
              <a:t>. </a:t>
            </a:r>
            <a:r>
              <a:rPr lang="en-US" sz="1800" b="0" i="0" dirty="0">
                <a:solidFill>
                  <a:srgbClr val="0000FF"/>
                </a:solidFill>
                <a:effectLst/>
                <a:latin typeface="Georgia" panose="02040502050405020303" pitchFamily="18" charset="0"/>
              </a:rPr>
              <a:t>Figure 11.12 </a:t>
            </a:r>
            <a:r>
              <a:rPr lang="en-US" sz="1800" b="0" i="0" dirty="0">
                <a:solidFill>
                  <a:srgbClr val="000000"/>
                </a:solidFill>
                <a:effectLst/>
                <a:latin typeface="Georgia" panose="02040502050405020303" pitchFamily="18" charset="0"/>
              </a:rPr>
              <a:t>shows there is only one</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package inside. We will not be exposing this package outside the module.</a:t>
            </a:r>
            <a:r>
              <a:rPr lang="en-US" dirty="0"/>
              <a:t> </a:t>
            </a:r>
            <a:br>
              <a:rPr lang="en-US" dirty="0"/>
            </a:br>
            <a:r>
              <a:rPr lang="fr-FR" sz="1800" b="0" i="0" dirty="0">
                <a:solidFill>
                  <a:srgbClr val="000000"/>
                </a:solidFill>
                <a:effectLst/>
                <a:latin typeface="Georgia" panose="02040502050405020303" pitchFamily="18" charset="0"/>
              </a:rPr>
              <a:t/>
            </a:r>
            <a:br>
              <a:rPr lang="fr-FR" sz="1800" b="0" i="0" dirty="0">
                <a:solidFill>
                  <a:srgbClr val="000000"/>
                </a:solidFill>
                <a:effectLst/>
                <a:latin typeface="Georgia" panose="02040502050405020303" pitchFamily="18" charset="0"/>
              </a:rPr>
            </a:br>
            <a:r>
              <a:rPr lang="fr-FR" dirty="0"/>
              <a:t/>
            </a:r>
            <a:br>
              <a:rPr lang="fr-FR" dirty="0"/>
            </a:b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pic>
        <p:nvPicPr>
          <p:cNvPr id="9" name="Image 8">
            <a:extLst>
              <a:ext uri="{FF2B5EF4-FFF2-40B4-BE49-F238E27FC236}">
                <a16:creationId xmlns="" xmlns:a16="http://schemas.microsoft.com/office/drawing/2014/main" id="{D7D252B9-82F3-4AE4-BBA8-06D8DB1AA0B8}"/>
              </a:ext>
            </a:extLst>
          </p:cNvPr>
          <p:cNvPicPr>
            <a:picLocks noChangeAspect="1"/>
          </p:cNvPicPr>
          <p:nvPr/>
        </p:nvPicPr>
        <p:blipFill>
          <a:blip r:embed="rId2"/>
          <a:stretch>
            <a:fillRect/>
          </a:stretch>
        </p:blipFill>
        <p:spPr>
          <a:xfrm>
            <a:off x="3094144" y="3592976"/>
            <a:ext cx="5753633" cy="2376024"/>
          </a:xfrm>
          <a:prstGeom prst="rect">
            <a:avLst/>
          </a:prstGeom>
          <a:effectLst>
            <a:outerShdw blurRad="50800" dist="38100" dir="2700000" algn="tl" rotWithShape="0">
              <a:prstClr val="black">
                <a:alpha val="40000"/>
              </a:prstClr>
            </a:outerShdw>
          </a:effectLst>
        </p:spPr>
      </p:pic>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50150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73781" y="889000"/>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14718" y="2610971"/>
            <a:ext cx="9262983" cy="2585323"/>
          </a:xfrm>
          <a:prstGeom prst="rect">
            <a:avLst/>
          </a:prstGeom>
          <a:noFill/>
        </p:spPr>
        <p:txBody>
          <a:bodyPr wrap="square">
            <a:spAutoFit/>
          </a:bodyPr>
          <a:lstStyle/>
          <a:p>
            <a:r>
              <a:rPr lang="fr-FR" b="1" i="0" dirty="0">
                <a:solidFill>
                  <a:srgbClr val="0070C0"/>
                </a:solidFill>
                <a:effectLst/>
              </a:rPr>
              <a:t>3-4) </a:t>
            </a:r>
            <a:r>
              <a:rPr lang="en-US" sz="1800" b="1" i="0" dirty="0">
                <a:solidFill>
                  <a:srgbClr val="0070C0"/>
                </a:solidFill>
                <a:effectLst/>
                <a:latin typeface="LiberationSans-Bold"/>
              </a:rPr>
              <a:t>Creating the Staff Module</a:t>
            </a:r>
            <a:r>
              <a:rPr lang="en-US" sz="1800" b="1" i="0" dirty="0">
                <a:solidFill>
                  <a:srgbClr val="000000"/>
                </a:solidFill>
                <a:effectLst/>
                <a:latin typeface="LiberationSans-Bold"/>
              </a:rPr>
              <a:t/>
            </a:r>
            <a:br>
              <a:rPr lang="en-US" sz="1800" b="1" i="0" dirty="0">
                <a:solidFill>
                  <a:srgbClr val="000000"/>
                </a:solidFill>
                <a:effectLst/>
                <a:latin typeface="LiberationSans-Bold"/>
              </a:rPr>
            </a:br>
            <a:r>
              <a:rPr lang="en-US" dirty="0"/>
              <a:t/>
            </a:r>
            <a:br>
              <a:rPr lang="en-US" dirty="0"/>
            </a:br>
            <a:r>
              <a:rPr lang="fr-FR" sz="1800" b="0" i="0" dirty="0">
                <a:solidFill>
                  <a:srgbClr val="000000"/>
                </a:solidFill>
                <a:effectLst/>
                <a:latin typeface="Georgia" panose="02040502050405020303" pitchFamily="18" charset="0"/>
              </a:rPr>
              <a:t/>
            </a:r>
            <a:br>
              <a:rPr lang="fr-FR" sz="1800" b="0" i="0" dirty="0">
                <a:solidFill>
                  <a:srgbClr val="000000"/>
                </a:solidFill>
                <a:effectLst/>
                <a:latin typeface="Georgia" panose="02040502050405020303" pitchFamily="18" charset="0"/>
              </a:rPr>
            </a:br>
            <a:r>
              <a:rPr lang="fr-FR" dirty="0"/>
              <a:t/>
            </a:r>
            <a:br>
              <a:rPr lang="fr-FR" dirty="0"/>
            </a:b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sp>
        <p:nvSpPr>
          <p:cNvPr id="10" name="ZoneTexte 9">
            <a:extLst>
              <a:ext uri="{FF2B5EF4-FFF2-40B4-BE49-F238E27FC236}">
                <a16:creationId xmlns="" xmlns:a16="http://schemas.microsoft.com/office/drawing/2014/main" id="{3807F3D9-B278-40A1-BF93-64CE6F3C0EF5}"/>
              </a:ext>
            </a:extLst>
          </p:cNvPr>
          <p:cNvSpPr txBox="1"/>
          <p:nvPr/>
        </p:nvSpPr>
        <p:spPr>
          <a:xfrm>
            <a:off x="1126294" y="2880394"/>
            <a:ext cx="6118696" cy="3416320"/>
          </a:xfrm>
          <a:prstGeom prst="rect">
            <a:avLst/>
          </a:prstGeom>
          <a:noFill/>
        </p:spPr>
        <p:txBody>
          <a:bodyPr wrap="square">
            <a:spAutoFit/>
          </a:bodyPr>
          <a:lstStyle/>
          <a:p>
            <a:r>
              <a:rPr lang="en-US" sz="1800" b="0" i="0" dirty="0">
                <a:solidFill>
                  <a:srgbClr val="000000"/>
                </a:solidFill>
                <a:effectLst/>
                <a:latin typeface="Georgia" panose="02040502050405020303" pitchFamily="18" charset="0"/>
              </a:rPr>
              <a:t>Based on this information, do you know what should go in the </a:t>
            </a:r>
            <a:r>
              <a:rPr lang="en-US" sz="1400" b="0" i="0" dirty="0" err="1">
                <a:solidFill>
                  <a:srgbClr val="000000"/>
                </a:solidFill>
                <a:effectLst/>
                <a:latin typeface="LiberationMono"/>
              </a:rPr>
              <a:t>moduleinfo</a:t>
            </a:r>
            <a:r>
              <a:rPr lang="en-US" sz="1800" b="0" i="0" dirty="0">
                <a:solidFill>
                  <a:srgbClr val="000000"/>
                </a:solidFill>
                <a:effectLst/>
                <a:latin typeface="Georgia" panose="02040502050405020303" pitchFamily="18" charset="0"/>
              </a:rPr>
              <a:t>?</a:t>
            </a:r>
            <a:br>
              <a:rPr lang="en-US" sz="1800" b="0" i="0" dirty="0">
                <a:solidFill>
                  <a:srgbClr val="000000"/>
                </a:solidFill>
                <a:effectLst/>
                <a:latin typeface="Georgia" panose="02040502050405020303" pitchFamily="18" charset="0"/>
              </a:rPr>
            </a:br>
            <a:r>
              <a:rPr lang="en-US" b="0" i="0" dirty="0">
                <a:solidFill>
                  <a:srgbClr val="0070C0"/>
                </a:solidFill>
                <a:effectLst/>
                <a:latin typeface="LiberationMono"/>
              </a:rPr>
              <a:t>module </a:t>
            </a:r>
            <a:r>
              <a:rPr lang="en-US" b="0" i="0" dirty="0" err="1">
                <a:solidFill>
                  <a:srgbClr val="0070C0"/>
                </a:solidFill>
                <a:effectLst/>
                <a:latin typeface="LiberationMono"/>
              </a:rPr>
              <a:t>zoo.staff</a:t>
            </a:r>
            <a:r>
              <a:rPr lang="en-US" b="0" i="0" dirty="0">
                <a:solidFill>
                  <a:srgbClr val="0070C0"/>
                </a:solidFill>
                <a:effectLst/>
                <a:latin typeface="LiberationMono"/>
              </a:rPr>
              <a:t> {</a:t>
            </a:r>
            <a:br>
              <a:rPr lang="en-US" b="0" i="0" dirty="0">
                <a:solidFill>
                  <a:srgbClr val="0070C0"/>
                </a:solidFill>
                <a:effectLst/>
                <a:latin typeface="LiberationMono"/>
              </a:rPr>
            </a:br>
            <a:r>
              <a:rPr lang="en-US" b="0" i="0" dirty="0">
                <a:solidFill>
                  <a:srgbClr val="0070C0"/>
                </a:solidFill>
                <a:effectLst/>
                <a:latin typeface="LiberationMono"/>
              </a:rPr>
              <a:t>requires </a:t>
            </a:r>
            <a:r>
              <a:rPr lang="en-US" b="0" i="0" dirty="0" err="1">
                <a:solidFill>
                  <a:srgbClr val="0070C0"/>
                </a:solidFill>
                <a:effectLst/>
                <a:latin typeface="LiberationMono"/>
              </a:rPr>
              <a:t>zoo.animal.feeding</a:t>
            </a:r>
            <a:r>
              <a:rPr lang="en-US" b="0" i="0" dirty="0">
                <a:solidFill>
                  <a:srgbClr val="0070C0"/>
                </a:solidFill>
                <a:effectLst/>
                <a:latin typeface="LiberationMono"/>
              </a:rPr>
              <a:t>;</a:t>
            </a:r>
            <a:br>
              <a:rPr lang="en-US" b="0" i="0" dirty="0">
                <a:solidFill>
                  <a:srgbClr val="0070C0"/>
                </a:solidFill>
                <a:effectLst/>
                <a:latin typeface="LiberationMono"/>
              </a:rPr>
            </a:br>
            <a:r>
              <a:rPr lang="en-US" b="0" i="0" dirty="0">
                <a:solidFill>
                  <a:srgbClr val="0070C0"/>
                </a:solidFill>
                <a:effectLst/>
                <a:latin typeface="LiberationMono"/>
              </a:rPr>
              <a:t>requires </a:t>
            </a:r>
            <a:r>
              <a:rPr lang="en-US" b="0" i="0" dirty="0" err="1">
                <a:solidFill>
                  <a:srgbClr val="0070C0"/>
                </a:solidFill>
                <a:effectLst/>
                <a:latin typeface="LiberationMono"/>
              </a:rPr>
              <a:t>zoo.animal.care</a:t>
            </a:r>
            <a:r>
              <a:rPr lang="en-US" b="0" i="0" dirty="0">
                <a:solidFill>
                  <a:srgbClr val="0070C0"/>
                </a:solidFill>
                <a:effectLst/>
                <a:latin typeface="LiberationMono"/>
              </a:rPr>
              <a:t>;</a:t>
            </a:r>
            <a:br>
              <a:rPr lang="en-US" b="0" i="0" dirty="0">
                <a:solidFill>
                  <a:srgbClr val="0070C0"/>
                </a:solidFill>
                <a:effectLst/>
                <a:latin typeface="LiberationMono"/>
              </a:rPr>
            </a:br>
            <a:r>
              <a:rPr lang="en-US" b="0" i="0" dirty="0">
                <a:solidFill>
                  <a:srgbClr val="0070C0"/>
                </a:solidFill>
                <a:effectLst/>
                <a:latin typeface="LiberationMono"/>
              </a:rPr>
              <a:t>requires </a:t>
            </a:r>
            <a:r>
              <a:rPr lang="en-US" b="0" i="0" dirty="0" err="1">
                <a:solidFill>
                  <a:srgbClr val="0070C0"/>
                </a:solidFill>
                <a:effectLst/>
                <a:latin typeface="LiberationMono"/>
              </a:rPr>
              <a:t>zoo.animal.talks</a:t>
            </a:r>
            <a:r>
              <a:rPr lang="en-US" b="0" i="0" dirty="0">
                <a:solidFill>
                  <a:srgbClr val="0070C0"/>
                </a:solidFill>
                <a:effectLst/>
                <a:latin typeface="LiberationMono"/>
              </a:rPr>
              <a:t>;</a:t>
            </a:r>
            <a:br>
              <a:rPr lang="en-US" b="0" i="0" dirty="0">
                <a:solidFill>
                  <a:srgbClr val="0070C0"/>
                </a:solidFill>
                <a:effectLst/>
                <a:latin typeface="LiberationMono"/>
              </a:rPr>
            </a:br>
            <a:r>
              <a:rPr lang="en-US" b="0" i="0" dirty="0">
                <a:solidFill>
                  <a:srgbClr val="0070C0"/>
                </a:solidFill>
                <a:effectLst/>
                <a:latin typeface="LiberationMono"/>
              </a:rPr>
              <a:t>} </a:t>
            </a:r>
            <a:r>
              <a:rPr lang="en-US" sz="1800" b="0" i="0" dirty="0">
                <a:solidFill>
                  <a:srgbClr val="000000"/>
                </a:solidFill>
                <a:effectLst/>
                <a:latin typeface="Georgia" panose="02040502050405020303" pitchFamily="18" charset="0"/>
              </a:rPr>
              <a:t>There are three arrows in </a:t>
            </a:r>
            <a:r>
              <a:rPr lang="en-US" sz="1800" b="0" i="0" dirty="0">
                <a:solidFill>
                  <a:srgbClr val="0000FF"/>
                </a:solidFill>
                <a:effectLst/>
                <a:latin typeface="Georgia" panose="02040502050405020303" pitchFamily="18" charset="0"/>
              </a:rPr>
              <a:t>Figure 11.13 </a:t>
            </a:r>
            <a:r>
              <a:rPr lang="en-US" sz="1800" b="0" i="0" dirty="0">
                <a:solidFill>
                  <a:srgbClr val="000000"/>
                </a:solidFill>
                <a:effectLst/>
                <a:latin typeface="Georgia" panose="02040502050405020303" pitchFamily="18" charset="0"/>
              </a:rPr>
              <a:t>pointing from </a:t>
            </a:r>
            <a:r>
              <a:rPr lang="en-US" sz="1400" b="0" i="0" dirty="0" err="1">
                <a:solidFill>
                  <a:srgbClr val="000000"/>
                </a:solidFill>
                <a:effectLst/>
                <a:latin typeface="LiberationMono"/>
              </a:rPr>
              <a:t>zoo.staff</a:t>
            </a:r>
            <a:r>
              <a:rPr lang="en-US" sz="14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to other modules. These represent the three modules that are required. Since no packages are to be exposed from </a:t>
            </a:r>
            <a:r>
              <a:rPr lang="en-US" sz="1400" b="0" i="0" dirty="0" err="1">
                <a:solidFill>
                  <a:srgbClr val="000000"/>
                </a:solidFill>
                <a:effectLst/>
                <a:latin typeface="LiberationMono"/>
              </a:rPr>
              <a:t>zoo.staff</a:t>
            </a:r>
            <a:r>
              <a:rPr lang="en-US" sz="1800" b="0" i="0" dirty="0">
                <a:solidFill>
                  <a:srgbClr val="000000"/>
                </a:solidFill>
                <a:effectLst/>
                <a:latin typeface="Georgia" panose="02040502050405020303" pitchFamily="18" charset="0"/>
              </a:rPr>
              <a:t>, there are no</a:t>
            </a:r>
            <a:br>
              <a:rPr lang="en-US" sz="1800" b="0" i="0" dirty="0">
                <a:solidFill>
                  <a:srgbClr val="000000"/>
                </a:solidFill>
                <a:effectLst/>
                <a:latin typeface="Georgia" panose="02040502050405020303" pitchFamily="18" charset="0"/>
              </a:rPr>
            </a:br>
            <a:r>
              <a:rPr lang="en-US" sz="1400" b="0" i="0" dirty="0">
                <a:solidFill>
                  <a:srgbClr val="000000"/>
                </a:solidFill>
                <a:effectLst/>
                <a:latin typeface="LiberationMono"/>
              </a:rPr>
              <a:t>exports </a:t>
            </a:r>
            <a:r>
              <a:rPr lang="en-US" sz="1800" b="0" i="0" dirty="0">
                <a:solidFill>
                  <a:srgbClr val="000000"/>
                </a:solidFill>
                <a:effectLst/>
                <a:latin typeface="Georgia" panose="02040502050405020303" pitchFamily="18" charset="0"/>
              </a:rPr>
              <a:t>statements.</a:t>
            </a:r>
            <a:r>
              <a:rPr lang="en-US" dirty="0"/>
              <a:t> </a:t>
            </a:r>
            <a:br>
              <a:rPr lang="en-US" dirty="0"/>
            </a:br>
            <a:endParaRPr lang="x-none" dirty="0"/>
          </a:p>
        </p:txBody>
      </p:sp>
      <p:pic>
        <p:nvPicPr>
          <p:cNvPr id="12" name="Image 11">
            <a:extLst>
              <a:ext uri="{FF2B5EF4-FFF2-40B4-BE49-F238E27FC236}">
                <a16:creationId xmlns="" xmlns:a16="http://schemas.microsoft.com/office/drawing/2014/main" id="{31EFFBAD-463F-4B70-8BF4-599A92A8EDB5}"/>
              </a:ext>
            </a:extLst>
          </p:cNvPr>
          <p:cNvPicPr>
            <a:picLocks noChangeAspect="1"/>
          </p:cNvPicPr>
          <p:nvPr/>
        </p:nvPicPr>
        <p:blipFill>
          <a:blip r:embed="rId2"/>
          <a:stretch>
            <a:fillRect/>
          </a:stretch>
        </p:blipFill>
        <p:spPr>
          <a:xfrm>
            <a:off x="7356566" y="2794374"/>
            <a:ext cx="3757400" cy="2585323"/>
          </a:xfrm>
          <a:prstGeom prst="rect">
            <a:avLst/>
          </a:prstGeom>
          <a:effectLst>
            <a:outerShdw blurRad="50800" dist="38100" dir="2700000" algn="tl" rotWithShape="0">
              <a:prstClr val="black">
                <a:alpha val="40000"/>
              </a:prstClr>
            </a:outerShdw>
          </a:effectLst>
        </p:spPr>
      </p:pic>
      <p:sp>
        <p:nvSpPr>
          <p:cNvPr id="11"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0199277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73781" y="889000"/>
            <a:ext cx="9931791" cy="1303867"/>
          </a:xfrm>
        </p:spPr>
        <p:txBody>
          <a:bodyPr>
            <a:normAutofit/>
          </a:bodyPr>
          <a:lstStyle/>
          <a:p>
            <a:r>
              <a:rPr lang="fr-FR" b="1" dirty="0">
                <a:solidFill>
                  <a:srgbClr val="FF0000"/>
                </a:solidFill>
              </a:rPr>
              <a:t>3-Multiples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14718" y="2610971"/>
            <a:ext cx="9601196" cy="3318936"/>
          </a:xfrm>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8" name="ZoneTexte 7">
            <a:extLst>
              <a:ext uri="{FF2B5EF4-FFF2-40B4-BE49-F238E27FC236}">
                <a16:creationId xmlns="" xmlns:a16="http://schemas.microsoft.com/office/drawing/2014/main" id="{D5DDA3B9-275F-4610-A040-4D0FC82E59B9}"/>
              </a:ext>
            </a:extLst>
          </p:cNvPr>
          <p:cNvSpPr txBox="1"/>
          <p:nvPr/>
        </p:nvSpPr>
        <p:spPr>
          <a:xfrm>
            <a:off x="1014718" y="2610971"/>
            <a:ext cx="9262983" cy="2585323"/>
          </a:xfrm>
          <a:prstGeom prst="rect">
            <a:avLst/>
          </a:prstGeom>
          <a:noFill/>
        </p:spPr>
        <p:txBody>
          <a:bodyPr wrap="square">
            <a:spAutoFit/>
          </a:bodyPr>
          <a:lstStyle/>
          <a:p>
            <a:r>
              <a:rPr lang="fr-FR" b="1" i="0" dirty="0">
                <a:solidFill>
                  <a:srgbClr val="0070C0"/>
                </a:solidFill>
                <a:effectLst/>
              </a:rPr>
              <a:t>3-4) </a:t>
            </a:r>
            <a:r>
              <a:rPr lang="en-US" sz="1800" b="1" i="0" dirty="0">
                <a:solidFill>
                  <a:srgbClr val="0070C0"/>
                </a:solidFill>
                <a:effectLst/>
                <a:latin typeface="LiberationSans-Bold"/>
              </a:rPr>
              <a:t>Creating the Staff Module</a:t>
            </a:r>
            <a:r>
              <a:rPr lang="en-US" sz="1800" b="1" i="0" dirty="0">
                <a:solidFill>
                  <a:srgbClr val="000000"/>
                </a:solidFill>
                <a:effectLst/>
                <a:latin typeface="LiberationSans-Bold"/>
              </a:rPr>
              <a:t/>
            </a:r>
            <a:br>
              <a:rPr lang="en-US" sz="1800" b="1" i="0" dirty="0">
                <a:solidFill>
                  <a:srgbClr val="000000"/>
                </a:solidFill>
                <a:effectLst/>
                <a:latin typeface="LiberationSans-Bold"/>
              </a:rPr>
            </a:br>
            <a:r>
              <a:rPr lang="en-US" dirty="0"/>
              <a:t/>
            </a:r>
            <a:br>
              <a:rPr lang="en-US" dirty="0"/>
            </a:br>
            <a:r>
              <a:rPr lang="fr-FR" sz="1800" b="0" i="0" dirty="0">
                <a:solidFill>
                  <a:srgbClr val="000000"/>
                </a:solidFill>
                <a:effectLst/>
                <a:latin typeface="Georgia" panose="02040502050405020303" pitchFamily="18" charset="0"/>
              </a:rPr>
              <a:t/>
            </a:r>
            <a:br>
              <a:rPr lang="fr-FR" sz="1800" b="0" i="0" dirty="0">
                <a:solidFill>
                  <a:srgbClr val="000000"/>
                </a:solidFill>
                <a:effectLst/>
                <a:latin typeface="Georgia" panose="02040502050405020303" pitchFamily="18" charset="0"/>
              </a:rPr>
            </a:br>
            <a:r>
              <a:rPr lang="fr-FR" dirty="0"/>
              <a:t/>
            </a:r>
            <a:br>
              <a:rPr lang="fr-FR" dirty="0"/>
            </a:br>
            <a:r>
              <a:rPr lang="fr-FR" sz="1800" b="0" i="0" dirty="0">
                <a:solidFill>
                  <a:srgbClr val="000000"/>
                </a:solidFill>
                <a:effectLst/>
                <a:latin typeface="LiberationMono"/>
              </a:rPr>
              <a:t/>
            </a:r>
            <a:br>
              <a:rPr lang="fr-FR" sz="1800" b="0" i="0" dirty="0">
                <a:solidFill>
                  <a:srgbClr val="000000"/>
                </a:solidFill>
                <a:effectLst/>
                <a:latin typeface="LiberationMono"/>
              </a:rPr>
            </a:br>
            <a:r>
              <a:rPr lang="fr-FR" dirty="0"/>
              <a:t/>
            </a:r>
            <a:br>
              <a:rPr lang="fr-FR" dirty="0"/>
            </a:br>
            <a:endParaRPr lang="fr-FR" b="1" i="0" dirty="0">
              <a:solidFill>
                <a:srgbClr val="0070C0"/>
              </a:solidFill>
              <a:effectLst/>
            </a:endParaRPr>
          </a:p>
          <a:p>
            <a:pPr algn="just"/>
            <a:r>
              <a:rPr lang="en-US" dirty="0"/>
              <a:t> </a:t>
            </a:r>
            <a:br>
              <a:rPr lang="en-US" dirty="0"/>
            </a:br>
            <a:r>
              <a:rPr lang="fr-FR" dirty="0">
                <a:solidFill>
                  <a:srgbClr val="0070C0"/>
                </a:solidFill>
              </a:rPr>
              <a:t> </a:t>
            </a:r>
            <a:endParaRPr lang="fr-FR" b="1" i="0" dirty="0">
              <a:solidFill>
                <a:srgbClr val="0070C0"/>
              </a:solidFill>
              <a:effectLst/>
            </a:endParaRPr>
          </a:p>
        </p:txBody>
      </p:sp>
      <p:sp>
        <p:nvSpPr>
          <p:cNvPr id="10" name="ZoneTexte 9">
            <a:extLst>
              <a:ext uri="{FF2B5EF4-FFF2-40B4-BE49-F238E27FC236}">
                <a16:creationId xmlns="" xmlns:a16="http://schemas.microsoft.com/office/drawing/2014/main" id="{3807F3D9-B278-40A1-BF93-64CE6F3C0EF5}"/>
              </a:ext>
            </a:extLst>
          </p:cNvPr>
          <p:cNvSpPr txBox="1"/>
          <p:nvPr/>
        </p:nvSpPr>
        <p:spPr>
          <a:xfrm>
            <a:off x="1183824" y="2939826"/>
            <a:ext cx="9262983" cy="3693319"/>
          </a:xfrm>
          <a:prstGeom prst="rect">
            <a:avLst/>
          </a:prstGeom>
          <a:noFill/>
        </p:spPr>
        <p:txBody>
          <a:bodyPr wrap="square">
            <a:spAutoFit/>
          </a:bodyPr>
          <a:lstStyle/>
          <a:p>
            <a:r>
              <a:rPr lang="en-US" sz="1800" b="0" i="0" dirty="0">
                <a:solidFill>
                  <a:srgbClr val="000000"/>
                </a:solidFill>
                <a:effectLst/>
                <a:latin typeface="Georgia" panose="02040502050405020303" pitchFamily="18" charset="0"/>
              </a:rPr>
              <a:t>In this module, we have a single class in file </a:t>
            </a:r>
            <a:r>
              <a:rPr lang="en-US" sz="1800" b="0" i="0" dirty="0">
                <a:solidFill>
                  <a:srgbClr val="000000"/>
                </a:solidFill>
                <a:effectLst/>
                <a:latin typeface="LiberationMono"/>
              </a:rPr>
              <a:t>Jobs.java</a:t>
            </a:r>
            <a:r>
              <a:rPr lang="en-US" sz="1800" b="0" i="0" dirty="0">
                <a:solidFill>
                  <a:srgbClr val="000000"/>
                </a:solidFill>
                <a:effectLst/>
                <a:latin typeface="Georgia" panose="02040502050405020303" pitchFamily="18" charset="0"/>
              </a:rPr>
              <a:t>:</a:t>
            </a:r>
            <a:br>
              <a:rPr lang="en-US" sz="1800" b="0" i="0" dirty="0">
                <a:solidFill>
                  <a:srgbClr val="000000"/>
                </a:solidFill>
                <a:effectLst/>
                <a:latin typeface="Georgia" panose="02040502050405020303" pitchFamily="18" charset="0"/>
              </a:rPr>
            </a:br>
            <a:r>
              <a:rPr lang="en-US" sz="1800" b="0" i="0" dirty="0">
                <a:solidFill>
                  <a:srgbClr val="0070C0"/>
                </a:solidFill>
                <a:effectLst/>
                <a:latin typeface="LiberationMono"/>
              </a:rPr>
              <a:t>package </a:t>
            </a:r>
            <a:r>
              <a:rPr lang="en-US" sz="1800" b="0" i="0" dirty="0" err="1">
                <a:solidFill>
                  <a:srgbClr val="0070C0"/>
                </a:solidFill>
                <a:effectLst/>
                <a:latin typeface="LiberationMono"/>
              </a:rPr>
              <a:t>zoo.staff</a:t>
            </a:r>
            <a:r>
              <a:rPr lang="en-US" sz="1800" b="0" i="0" dirty="0">
                <a:solidFill>
                  <a:srgbClr val="0070C0"/>
                </a:solidFill>
                <a:effectLst/>
                <a:latin typeface="LiberationMono"/>
              </a:rPr>
              <a:t>;</a:t>
            </a:r>
            <a:br>
              <a:rPr lang="en-US" sz="1800" b="0" i="0" dirty="0">
                <a:solidFill>
                  <a:srgbClr val="0070C0"/>
                </a:solidFill>
                <a:effectLst/>
                <a:latin typeface="LiberationMono"/>
              </a:rPr>
            </a:br>
            <a:r>
              <a:rPr lang="en-US" sz="1800" b="0" i="0" dirty="0">
                <a:solidFill>
                  <a:srgbClr val="0070C0"/>
                </a:solidFill>
                <a:effectLst/>
                <a:latin typeface="LiberationMono"/>
              </a:rPr>
              <a:t>public class Jobs { }</a:t>
            </a:r>
            <a:r>
              <a:rPr lang="en-US" sz="1800" b="0" i="0" dirty="0">
                <a:solidFill>
                  <a:srgbClr val="000000"/>
                </a:solidFill>
                <a:effectLst/>
                <a:latin typeface="LiberationMono"/>
              </a:rPr>
              <a:t/>
            </a:r>
            <a:br>
              <a:rPr lang="en-US" sz="1800" b="0" i="0" dirty="0">
                <a:solidFill>
                  <a:srgbClr val="000000"/>
                </a:solidFill>
                <a:effectLst/>
                <a:latin typeface="LiberationMono"/>
              </a:rPr>
            </a:br>
            <a:r>
              <a:rPr lang="en-US" sz="1800" b="0" i="0" dirty="0">
                <a:solidFill>
                  <a:srgbClr val="000000"/>
                </a:solidFill>
                <a:effectLst/>
                <a:latin typeface="Georgia" panose="02040502050405020303" pitchFamily="18" charset="0"/>
              </a:rPr>
              <a:t>For those of you following along on your computer, create an empty</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class in the package. The following are the commands to compile and</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build the module:</a:t>
            </a:r>
            <a:br>
              <a:rPr lang="en-US" sz="1800" b="0" i="0" dirty="0">
                <a:solidFill>
                  <a:srgbClr val="000000"/>
                </a:solidFill>
                <a:effectLst/>
                <a:latin typeface="Georgia" panose="02040502050405020303" pitchFamily="18" charset="0"/>
              </a:rPr>
            </a:br>
            <a:r>
              <a:rPr lang="en-US" sz="1800" b="0" i="0" dirty="0" err="1">
                <a:solidFill>
                  <a:srgbClr val="0070C0"/>
                </a:solidFill>
                <a:effectLst/>
                <a:latin typeface="LiberationMono"/>
              </a:rPr>
              <a:t>javac</a:t>
            </a:r>
            <a:r>
              <a:rPr lang="en-US" sz="1800" b="0" i="0" dirty="0">
                <a:solidFill>
                  <a:srgbClr val="0070C0"/>
                </a:solidFill>
                <a:effectLst/>
                <a:latin typeface="LiberationMono"/>
              </a:rPr>
              <a:t> -p mods</a:t>
            </a:r>
            <a:br>
              <a:rPr lang="en-US" sz="1800" b="0" i="0" dirty="0">
                <a:solidFill>
                  <a:srgbClr val="0070C0"/>
                </a:solidFill>
                <a:effectLst/>
                <a:latin typeface="LiberationMono"/>
              </a:rPr>
            </a:br>
            <a:r>
              <a:rPr lang="en-US" sz="1800" b="0" i="0" dirty="0">
                <a:solidFill>
                  <a:srgbClr val="0070C0"/>
                </a:solidFill>
                <a:effectLst/>
                <a:latin typeface="LiberationMono"/>
              </a:rPr>
              <a:t>-d staff</a:t>
            </a:r>
            <a:br>
              <a:rPr lang="en-US" sz="1800" b="0" i="0" dirty="0">
                <a:solidFill>
                  <a:srgbClr val="0070C0"/>
                </a:solidFill>
                <a:effectLst/>
                <a:latin typeface="LiberationMono"/>
              </a:rPr>
            </a:br>
            <a:r>
              <a:rPr lang="en-US" sz="1800" b="0" i="0" dirty="0">
                <a:solidFill>
                  <a:srgbClr val="0070C0"/>
                </a:solidFill>
                <a:effectLst/>
                <a:latin typeface="LiberationMono"/>
              </a:rPr>
              <a:t>staff/zoo/staff/*.java</a:t>
            </a:r>
            <a:br>
              <a:rPr lang="en-US" sz="1800" b="0" i="0" dirty="0">
                <a:solidFill>
                  <a:srgbClr val="0070C0"/>
                </a:solidFill>
                <a:effectLst/>
                <a:latin typeface="LiberationMono"/>
              </a:rPr>
            </a:br>
            <a:r>
              <a:rPr lang="en-US" sz="1800" b="0" i="0" dirty="0">
                <a:solidFill>
                  <a:srgbClr val="0070C0"/>
                </a:solidFill>
                <a:effectLst/>
                <a:latin typeface="LiberationMono"/>
              </a:rPr>
              <a:t>staff/module-info.java</a:t>
            </a:r>
            <a:br>
              <a:rPr lang="en-US" sz="1800" b="0" i="0" dirty="0">
                <a:solidFill>
                  <a:srgbClr val="0070C0"/>
                </a:solidFill>
                <a:effectLst/>
                <a:latin typeface="LiberationMono"/>
              </a:rPr>
            </a:br>
            <a:r>
              <a:rPr lang="en-US" sz="1800" b="0" i="0" dirty="0">
                <a:solidFill>
                  <a:srgbClr val="0070C0"/>
                </a:solidFill>
                <a:effectLst/>
                <a:latin typeface="LiberationMono"/>
              </a:rPr>
              <a:t>jar -</a:t>
            </a:r>
            <a:r>
              <a:rPr lang="en-US" sz="1800" b="0" i="0" dirty="0" err="1">
                <a:solidFill>
                  <a:srgbClr val="0070C0"/>
                </a:solidFill>
                <a:effectLst/>
                <a:latin typeface="LiberationMono"/>
              </a:rPr>
              <a:t>cvf</a:t>
            </a:r>
            <a:r>
              <a:rPr lang="en-US" sz="1800" b="0" i="0" dirty="0">
                <a:solidFill>
                  <a:srgbClr val="0070C0"/>
                </a:solidFill>
                <a:effectLst/>
                <a:latin typeface="LiberationMono"/>
              </a:rPr>
              <a:t> mods/zoo.staff.jar -C staff/ .</a:t>
            </a:r>
            <a:r>
              <a:rPr lang="en-US" dirty="0">
                <a:solidFill>
                  <a:srgbClr val="0070C0"/>
                </a:solidFill>
              </a:rPr>
              <a:t> </a:t>
            </a:r>
            <a:r>
              <a:rPr lang="en-US" dirty="0"/>
              <a:t/>
            </a:r>
            <a:br>
              <a:rPr lang="en-US" dirty="0"/>
            </a:br>
            <a:r>
              <a:rPr lang="en-US" dirty="0"/>
              <a:t/>
            </a:r>
            <a:br>
              <a:rPr lang="en-US" dirty="0"/>
            </a:br>
            <a:endParaRPr lang="x-none" dirty="0"/>
          </a:p>
        </p:txBody>
      </p:sp>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02494" y="6002126"/>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670617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a:bodyPr>
          <a:lstStyle/>
          <a:p>
            <a:pPr marL="0" indent="0">
              <a:buNone/>
            </a:pPr>
            <a:r>
              <a:rPr lang="en-US" sz="1900" b="0" i="0" dirty="0">
                <a:solidFill>
                  <a:srgbClr val="242021"/>
                </a:solidFill>
                <a:effectLst/>
                <a:latin typeface="SabonLTStd-Roman"/>
              </a:rPr>
              <a:t>Now that we’ve successfully created modules, we can learn more about the </a:t>
            </a:r>
            <a:r>
              <a:rPr lang="en-US" sz="1900" b="0" i="0" dirty="0">
                <a:solidFill>
                  <a:srgbClr val="242021"/>
                </a:solidFill>
                <a:effectLst/>
                <a:latin typeface="SourceCodePro-Regular"/>
              </a:rPr>
              <a:t>module-info</a:t>
            </a:r>
            <a:br>
              <a:rPr lang="en-US" sz="1900" b="0" i="0" dirty="0">
                <a:solidFill>
                  <a:srgbClr val="242021"/>
                </a:solidFill>
                <a:effectLst/>
                <a:latin typeface="SourceCodePro-Regular"/>
              </a:rPr>
            </a:br>
            <a:r>
              <a:rPr lang="en-US" sz="1900" b="0" i="0" dirty="0">
                <a:solidFill>
                  <a:srgbClr val="242021"/>
                </a:solidFill>
                <a:effectLst/>
                <a:latin typeface="SabonLTStd-Roman"/>
              </a:rPr>
              <a:t>file. In these sections, we will look at </a:t>
            </a:r>
            <a:r>
              <a:rPr lang="en-US" sz="1900" b="0" i="0" dirty="0">
                <a:solidFill>
                  <a:srgbClr val="242021"/>
                </a:solidFill>
                <a:effectLst/>
                <a:latin typeface="SourceCodePro-Regular"/>
              </a:rPr>
              <a:t>exports</a:t>
            </a:r>
            <a:r>
              <a:rPr lang="en-US" sz="1900" b="0" i="0" dirty="0">
                <a:solidFill>
                  <a:srgbClr val="242021"/>
                </a:solidFill>
                <a:effectLst/>
                <a:latin typeface="SabonLTStd-Roman"/>
              </a:rPr>
              <a:t>, </a:t>
            </a:r>
            <a:r>
              <a:rPr lang="en-US" sz="1900" b="0" i="0" dirty="0">
                <a:solidFill>
                  <a:srgbClr val="242021"/>
                </a:solidFill>
                <a:effectLst/>
                <a:latin typeface="SourceCodePro-Regular"/>
              </a:rPr>
              <a:t>requires</a:t>
            </a:r>
            <a:r>
              <a:rPr lang="en-US" sz="1900" b="0" i="0" dirty="0">
                <a:solidFill>
                  <a:srgbClr val="242021"/>
                </a:solidFill>
                <a:effectLst/>
                <a:latin typeface="SabonLTStd-Roman"/>
              </a:rPr>
              <a:t>, </a:t>
            </a:r>
            <a:r>
              <a:rPr lang="en-US" sz="1900" b="0" i="0" dirty="0">
                <a:solidFill>
                  <a:srgbClr val="242021"/>
                </a:solidFill>
                <a:effectLst/>
                <a:latin typeface="SourceCodePro-Regular"/>
              </a:rPr>
              <a:t>provides</a:t>
            </a:r>
            <a:r>
              <a:rPr lang="en-US" sz="1900" b="0" i="0" dirty="0">
                <a:solidFill>
                  <a:srgbClr val="242021"/>
                </a:solidFill>
                <a:effectLst/>
                <a:latin typeface="SabonLTStd-Roman"/>
              </a:rPr>
              <a:t>, </a:t>
            </a:r>
            <a:r>
              <a:rPr lang="en-US" sz="1900" b="0" i="0" dirty="0">
                <a:solidFill>
                  <a:srgbClr val="242021"/>
                </a:solidFill>
                <a:effectLst/>
                <a:latin typeface="SourceCodePro-Regular"/>
              </a:rPr>
              <a:t>uses</a:t>
            </a:r>
            <a:r>
              <a:rPr lang="en-US" sz="1900" b="0" i="0" dirty="0">
                <a:solidFill>
                  <a:srgbClr val="242021"/>
                </a:solidFill>
                <a:effectLst/>
                <a:latin typeface="SabonLTStd-Roman"/>
              </a:rPr>
              <a:t>, and </a:t>
            </a:r>
            <a:r>
              <a:rPr lang="en-US" sz="1900" b="0" i="0" dirty="0">
                <a:solidFill>
                  <a:srgbClr val="242021"/>
                </a:solidFill>
                <a:effectLst/>
                <a:latin typeface="SourceCodePro-Regular"/>
              </a:rPr>
              <a:t>opens</a:t>
            </a:r>
            <a:r>
              <a:rPr lang="en-US" sz="1900" b="0" i="0" dirty="0">
                <a:solidFill>
                  <a:srgbClr val="242021"/>
                </a:solidFill>
                <a:effectLst/>
                <a:latin typeface="SabonLTStd-Roman"/>
              </a:rPr>
              <a:t>. Now</a:t>
            </a:r>
            <a:br>
              <a:rPr lang="en-US" sz="1900" b="0" i="0" dirty="0">
                <a:solidFill>
                  <a:srgbClr val="242021"/>
                </a:solidFill>
                <a:effectLst/>
                <a:latin typeface="SabonLTStd-Roman"/>
              </a:rPr>
            </a:br>
            <a:r>
              <a:rPr lang="en-US" sz="1900" b="0" i="0" dirty="0">
                <a:solidFill>
                  <a:srgbClr val="242021"/>
                </a:solidFill>
                <a:effectLst/>
                <a:latin typeface="SabonLTStd-Roman"/>
              </a:rPr>
              <a:t>would be a good time to mention that these keywords can appear in any order in the</a:t>
            </a:r>
            <a:br>
              <a:rPr lang="en-US" sz="1900" b="0" i="0" dirty="0">
                <a:solidFill>
                  <a:srgbClr val="242021"/>
                </a:solidFill>
                <a:effectLst/>
                <a:latin typeface="SabonLTStd-Roman"/>
              </a:rPr>
            </a:br>
            <a:r>
              <a:rPr lang="en-US" sz="1900" b="0" i="0" dirty="0">
                <a:solidFill>
                  <a:srgbClr val="242021"/>
                </a:solidFill>
                <a:effectLst/>
                <a:latin typeface="SourceCodePro-Regular"/>
              </a:rPr>
              <a:t>module-info </a:t>
            </a:r>
            <a:r>
              <a:rPr lang="en-US" sz="1900" b="0" i="0" dirty="0">
                <a:solidFill>
                  <a:srgbClr val="242021"/>
                </a:solidFill>
                <a:effectLst/>
                <a:latin typeface="SabonLTStd-Roman"/>
              </a:rPr>
              <a:t>file.</a:t>
            </a:r>
            <a:r>
              <a:rPr lang="en-US" sz="1900" dirty="0"/>
              <a:t> </a:t>
            </a:r>
            <a:br>
              <a:rPr lang="en-US" sz="1900" dirty="0"/>
            </a:br>
            <a:r>
              <a:rPr lang="en-US" sz="1900" b="1" i="1" dirty="0">
                <a:solidFill>
                  <a:srgbClr val="242021"/>
                </a:solidFill>
                <a:effectLst/>
                <a:highlight>
                  <a:srgbClr val="FFFF00"/>
                </a:highlight>
                <a:latin typeface="UniversLTStd-BoldObl"/>
              </a:rPr>
              <a:t>exports</a:t>
            </a:r>
            <a:r>
              <a:rPr lang="en-US" sz="1900" b="1" i="1" dirty="0">
                <a:solidFill>
                  <a:srgbClr val="242021"/>
                </a:solidFill>
                <a:effectLst/>
                <a:latin typeface="UniversLTStd-BoldObl"/>
              </a:rPr>
              <a:t/>
            </a:r>
            <a:br>
              <a:rPr lang="en-US" sz="1900" b="1" i="1" dirty="0">
                <a:solidFill>
                  <a:srgbClr val="242021"/>
                </a:solidFill>
                <a:effectLst/>
                <a:latin typeface="UniversLTStd-BoldObl"/>
              </a:rPr>
            </a:br>
            <a:r>
              <a:rPr lang="en-US" sz="1900" b="0" i="0" dirty="0">
                <a:solidFill>
                  <a:srgbClr val="242021"/>
                </a:solidFill>
                <a:effectLst/>
                <a:latin typeface="SabonLTStd-Roman"/>
              </a:rPr>
              <a:t>We’ve already seen how </a:t>
            </a:r>
            <a:r>
              <a:rPr lang="en-US" sz="1900" b="0" i="0" dirty="0">
                <a:solidFill>
                  <a:srgbClr val="242021"/>
                </a:solidFill>
                <a:effectLst/>
                <a:latin typeface="SourceCodePro-Regular"/>
              </a:rPr>
              <a:t>exports </a:t>
            </a:r>
            <a:r>
              <a:rPr lang="en-US" sz="1900" b="0" i="0" dirty="0" err="1">
                <a:solidFill>
                  <a:srgbClr val="242021"/>
                </a:solidFill>
                <a:effectLst/>
                <a:latin typeface="SourceCodePro-Regular"/>
              </a:rPr>
              <a:t>packageName</a:t>
            </a:r>
            <a:r>
              <a:rPr lang="en-US" sz="1900" b="0" i="0" dirty="0">
                <a:solidFill>
                  <a:srgbClr val="242021"/>
                </a:solidFill>
                <a:effectLst/>
                <a:latin typeface="SourceCodePro-Regular"/>
              </a:rPr>
              <a:t> </a:t>
            </a:r>
            <a:r>
              <a:rPr lang="en-US" sz="1900" b="0" i="0" dirty="0">
                <a:solidFill>
                  <a:srgbClr val="242021"/>
                </a:solidFill>
                <a:effectLst/>
                <a:latin typeface="SabonLTStd-Roman"/>
              </a:rPr>
              <a:t>exports a package to other modules. It’s</a:t>
            </a:r>
            <a:br>
              <a:rPr lang="en-US" sz="1900" b="0" i="0" dirty="0">
                <a:solidFill>
                  <a:srgbClr val="242021"/>
                </a:solidFill>
                <a:effectLst/>
                <a:latin typeface="SabonLTStd-Roman"/>
              </a:rPr>
            </a:br>
            <a:r>
              <a:rPr lang="en-US" sz="1900" b="0" i="0" dirty="0">
                <a:solidFill>
                  <a:srgbClr val="242021"/>
                </a:solidFill>
                <a:effectLst/>
                <a:latin typeface="SabonLTStd-Roman"/>
              </a:rPr>
              <a:t>also possible to export a package to a specific module. Suppose the zoo decides that only </a:t>
            </a:r>
            <a:r>
              <a:rPr lang="fr-FR" sz="1900" b="0" i="0" dirty="0">
                <a:solidFill>
                  <a:srgbClr val="242021"/>
                </a:solidFill>
                <a:effectLst/>
                <a:latin typeface="SabonLTStd-Roman"/>
              </a:rPr>
              <a:t>staff </a:t>
            </a:r>
            <a:r>
              <a:rPr lang="fr-FR" sz="1900" b="0" i="0" dirty="0" err="1">
                <a:solidFill>
                  <a:srgbClr val="242021"/>
                </a:solidFill>
                <a:effectLst/>
                <a:latin typeface="SabonLTStd-Roman"/>
              </a:rPr>
              <a:t>members</a:t>
            </a:r>
            <a:r>
              <a:rPr lang="fr-FR" sz="1900" b="0" i="0" dirty="0">
                <a:solidFill>
                  <a:srgbClr val="242021"/>
                </a:solidFill>
                <a:effectLst/>
                <a:latin typeface="SabonLTStd-Roman"/>
              </a:rPr>
              <a:t> </a:t>
            </a:r>
            <a:r>
              <a:rPr lang="fr-FR" sz="1900" b="0" i="0" dirty="0" err="1">
                <a:solidFill>
                  <a:srgbClr val="242021"/>
                </a:solidFill>
                <a:effectLst/>
                <a:latin typeface="SabonLTStd-Roman"/>
              </a:rPr>
              <a:t>should</a:t>
            </a:r>
            <a:r>
              <a:rPr lang="fr-FR" sz="1900" b="0" i="0" dirty="0">
                <a:solidFill>
                  <a:srgbClr val="242021"/>
                </a:solidFill>
                <a:effectLst/>
                <a:latin typeface="SabonLTStd-Roman"/>
              </a:rPr>
              <a:t> have </a:t>
            </a:r>
            <a:r>
              <a:rPr lang="fr-FR" sz="1900" b="0" i="0" dirty="0" err="1">
                <a:solidFill>
                  <a:srgbClr val="242021"/>
                </a:solidFill>
                <a:effectLst/>
                <a:latin typeface="SabonLTStd-Roman"/>
              </a:rPr>
              <a:t>access</a:t>
            </a:r>
            <a:r>
              <a:rPr lang="fr-FR" sz="1900" b="0" i="0" dirty="0">
                <a:solidFill>
                  <a:srgbClr val="242021"/>
                </a:solidFill>
                <a:effectLst/>
                <a:latin typeface="SabonLTStd-Roman"/>
              </a:rPr>
              <a:t> to the </a:t>
            </a:r>
            <a:r>
              <a:rPr lang="fr-FR" sz="1900" b="0" i="0" dirty="0" err="1">
                <a:solidFill>
                  <a:srgbClr val="242021"/>
                </a:solidFill>
                <a:effectLst/>
                <a:latin typeface="SabonLTStd-Roman"/>
              </a:rPr>
              <a:t>talks</a:t>
            </a:r>
            <a:r>
              <a:rPr lang="fr-FR" sz="1900" b="0" i="0" dirty="0">
                <a:solidFill>
                  <a:srgbClr val="242021"/>
                </a:solidFill>
                <a:effectLst/>
                <a:latin typeface="SabonLTStd-Roman"/>
              </a:rPr>
              <a:t>. </a:t>
            </a:r>
            <a:r>
              <a:rPr lang="fr-FR" sz="1900" b="0" i="0" dirty="0" err="1">
                <a:solidFill>
                  <a:srgbClr val="242021"/>
                </a:solidFill>
                <a:effectLst/>
                <a:latin typeface="SabonLTStd-Roman"/>
              </a:rPr>
              <a:t>We</a:t>
            </a:r>
            <a:r>
              <a:rPr lang="fr-FR" sz="1900" b="0" i="0" dirty="0">
                <a:solidFill>
                  <a:srgbClr val="242021"/>
                </a:solidFill>
                <a:effectLst/>
                <a:latin typeface="SabonLTStd-Roman"/>
              </a:rPr>
              <a:t> </a:t>
            </a:r>
            <a:r>
              <a:rPr lang="fr-FR" sz="1900" b="0" i="0" dirty="0" err="1">
                <a:solidFill>
                  <a:srgbClr val="242021"/>
                </a:solidFill>
                <a:effectLst/>
                <a:latin typeface="SabonLTStd-Roman"/>
              </a:rPr>
              <a:t>could</a:t>
            </a:r>
            <a:r>
              <a:rPr lang="fr-FR" sz="1900" b="0" i="0" dirty="0">
                <a:solidFill>
                  <a:srgbClr val="242021"/>
                </a:solidFill>
                <a:effectLst/>
                <a:latin typeface="SabonLTStd-Roman"/>
              </a:rPr>
              <a:t> update the module </a:t>
            </a:r>
            <a:r>
              <a:rPr lang="fr-FR" sz="1900" b="0" i="0" dirty="0" err="1">
                <a:solidFill>
                  <a:srgbClr val="242021"/>
                </a:solidFill>
                <a:effectLst/>
                <a:latin typeface="SabonLTStd-Roman"/>
              </a:rPr>
              <a:t>declaration</a:t>
            </a:r>
            <a:r>
              <a:rPr lang="fr-FR" sz="1900" b="0" i="0" dirty="0">
                <a:solidFill>
                  <a:srgbClr val="242021"/>
                </a:solidFill>
                <a:effectLst/>
                <a:latin typeface="SabonLTStd-Roman"/>
              </a:rPr>
              <a:t> as </a:t>
            </a:r>
            <a:r>
              <a:rPr lang="fr-FR" sz="1900" b="0" i="0" dirty="0" err="1">
                <a:solidFill>
                  <a:srgbClr val="242021"/>
                </a:solidFill>
                <a:effectLst/>
                <a:latin typeface="SabonLTStd-Roman"/>
              </a:rPr>
              <a:t>follows</a:t>
            </a:r>
            <a:r>
              <a:rPr lang="fr-FR" sz="1900" b="0" i="0" dirty="0">
                <a:solidFill>
                  <a:srgbClr val="242021"/>
                </a:solidFill>
                <a:effectLst/>
                <a:latin typeface="SabonLTStd-Roman"/>
              </a:rPr>
              <a:t>:</a:t>
            </a:r>
            <a:r>
              <a:rPr lang="en-US" sz="1900" dirty="0"/>
              <a:t>  </a:t>
            </a:r>
            <a:br>
              <a:rPr lang="en-US" sz="1900"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68247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pPr marL="0" indent="0">
              <a:buNone/>
            </a:pPr>
            <a:r>
              <a:rPr lang="fr-FR" sz="1800" b="0" i="0" dirty="0">
                <a:solidFill>
                  <a:srgbClr val="242021"/>
                </a:solidFill>
                <a:effectLst/>
                <a:latin typeface="SabonLTStd-Roman"/>
              </a:rPr>
              <a:t/>
            </a:r>
            <a:br>
              <a:rPr lang="fr-FR" sz="1800" b="0" i="0" dirty="0">
                <a:solidFill>
                  <a:srgbClr val="242021"/>
                </a:solidFill>
                <a:effectLst/>
                <a:latin typeface="SabonLTStd-Roman"/>
              </a:rPr>
            </a:br>
            <a:r>
              <a:rPr lang="fr-FR" sz="1800" b="0" i="0" dirty="0">
                <a:solidFill>
                  <a:srgbClr val="242021"/>
                </a:solidFill>
                <a:effectLst/>
                <a:latin typeface="SourceCodePro-Regular"/>
              </a:rPr>
              <a:t>module </a:t>
            </a:r>
            <a:r>
              <a:rPr lang="fr-FR" sz="1800" b="0" i="0" dirty="0" err="1">
                <a:solidFill>
                  <a:srgbClr val="242021"/>
                </a:solidFill>
                <a:effectLst/>
                <a:latin typeface="SourceCodePro-Regular"/>
              </a:rPr>
              <a:t>zoo.animal.talks</a:t>
            </a:r>
            <a:r>
              <a:rPr lang="fr-FR" sz="1800" b="0" i="0" dirty="0">
                <a:solidFill>
                  <a:srgbClr val="242021"/>
                </a:solidFill>
                <a:effectLst/>
                <a:latin typeface="SourceCodePro-Regular"/>
              </a:rPr>
              <a:t> {</a:t>
            </a:r>
            <a:br>
              <a:rPr lang="fr-FR" sz="1800" b="0" i="0" dirty="0">
                <a:solidFill>
                  <a:srgbClr val="242021"/>
                </a:solidFill>
                <a:effectLst/>
                <a:latin typeface="SourceCodePro-Regular"/>
              </a:rPr>
            </a:br>
            <a:r>
              <a:rPr lang="fr-FR" sz="1800" b="1" i="0" dirty="0">
                <a:solidFill>
                  <a:srgbClr val="242021"/>
                </a:solidFill>
                <a:effectLst/>
                <a:highlight>
                  <a:srgbClr val="FFFF00"/>
                </a:highlight>
                <a:latin typeface="SourceCodePro-Bold"/>
              </a:rPr>
              <a:t>exports </a:t>
            </a:r>
            <a:r>
              <a:rPr lang="fr-FR" sz="1800" b="1" i="0" dirty="0" err="1">
                <a:solidFill>
                  <a:srgbClr val="242021"/>
                </a:solidFill>
                <a:effectLst/>
                <a:highlight>
                  <a:srgbClr val="FFFF00"/>
                </a:highlight>
                <a:latin typeface="SourceCodePro-Bold"/>
              </a:rPr>
              <a:t>zoo.animal.talks.content</a:t>
            </a:r>
            <a:r>
              <a:rPr lang="fr-FR" sz="1800" b="1" i="0" dirty="0">
                <a:solidFill>
                  <a:srgbClr val="242021"/>
                </a:solidFill>
                <a:effectLst/>
                <a:highlight>
                  <a:srgbClr val="FFFF00"/>
                </a:highlight>
                <a:latin typeface="SourceCodePro-Bold"/>
              </a:rPr>
              <a:t> to </a:t>
            </a:r>
            <a:r>
              <a:rPr lang="fr-FR" sz="1800" b="1" i="0" dirty="0" err="1">
                <a:solidFill>
                  <a:srgbClr val="242021"/>
                </a:solidFill>
                <a:effectLst/>
                <a:highlight>
                  <a:srgbClr val="FFFF00"/>
                </a:highlight>
                <a:latin typeface="SourceCodePro-Bold"/>
              </a:rPr>
              <a:t>zoo.animal.staff</a:t>
            </a:r>
            <a:r>
              <a:rPr lang="fr-FR" sz="1800" b="1" i="0" dirty="0">
                <a:solidFill>
                  <a:srgbClr val="242021"/>
                </a:solidFill>
                <a:effectLst/>
                <a:highlight>
                  <a:srgbClr val="FFFF00"/>
                </a:highlight>
                <a:latin typeface="SourceCodePro-Bold"/>
              </a:rPr>
              <a:t>;</a:t>
            </a:r>
            <a:r>
              <a:rPr lang="fr-FR" sz="1800" b="1" i="0" dirty="0">
                <a:solidFill>
                  <a:srgbClr val="242021"/>
                </a:solidFill>
                <a:effectLst/>
                <a:latin typeface="SourceCodePro-Bold"/>
              </a:rPr>
              <a:t/>
            </a:r>
            <a:br>
              <a:rPr lang="fr-FR" sz="1800" b="1" i="0" dirty="0">
                <a:solidFill>
                  <a:srgbClr val="242021"/>
                </a:solidFill>
                <a:effectLst/>
                <a:latin typeface="SourceCodePro-Bold"/>
              </a:rPr>
            </a:br>
            <a:r>
              <a:rPr lang="fr-FR" sz="1800" b="0" i="0" dirty="0">
                <a:solidFill>
                  <a:srgbClr val="242021"/>
                </a:solidFill>
                <a:effectLst/>
                <a:latin typeface="SourceCodePro-Regular"/>
              </a:rPr>
              <a:t>exports </a:t>
            </a:r>
            <a:r>
              <a:rPr lang="fr-FR" sz="1800" b="0" i="0" dirty="0" err="1">
                <a:solidFill>
                  <a:srgbClr val="242021"/>
                </a:solidFill>
                <a:effectLst/>
                <a:latin typeface="SourceCodePro-Regular"/>
              </a:rPr>
              <a:t>zoo.animal.talks.media</a:t>
            </a:r>
            <a:r>
              <a:rPr lang="fr-FR" sz="1800" b="0" i="0" dirty="0">
                <a:solidFill>
                  <a:srgbClr val="242021"/>
                </a:solidFill>
                <a:effectLst/>
                <a:latin typeface="SourceCodePro-Regular"/>
              </a:rPr>
              <a:t>;</a:t>
            </a:r>
            <a:br>
              <a:rPr lang="fr-FR" sz="1800" b="0" i="0" dirty="0">
                <a:solidFill>
                  <a:srgbClr val="242021"/>
                </a:solidFill>
                <a:effectLst/>
                <a:latin typeface="SourceCodePro-Regular"/>
              </a:rPr>
            </a:br>
            <a:r>
              <a:rPr lang="fr-FR" sz="1800" b="0" i="0" dirty="0">
                <a:solidFill>
                  <a:srgbClr val="242021"/>
                </a:solidFill>
                <a:effectLst/>
                <a:latin typeface="SourceCodePro-Regular"/>
              </a:rPr>
              <a:t>exports </a:t>
            </a:r>
            <a:r>
              <a:rPr lang="fr-FR" sz="1800" b="0" i="0" dirty="0" err="1">
                <a:solidFill>
                  <a:srgbClr val="242021"/>
                </a:solidFill>
                <a:effectLst/>
                <a:latin typeface="SourceCodePro-Regular"/>
              </a:rPr>
              <a:t>zoo.animal.talks.schedule</a:t>
            </a:r>
            <a:r>
              <a:rPr lang="fr-FR" sz="1800" b="0" i="0" dirty="0">
                <a:solidFill>
                  <a:srgbClr val="242021"/>
                </a:solidFill>
                <a:effectLst/>
                <a:latin typeface="SourceCodePro-Regular"/>
              </a:rPr>
              <a:t>;</a:t>
            </a:r>
            <a:br>
              <a:rPr lang="fr-FR" sz="1800" b="0" i="0" dirty="0">
                <a:solidFill>
                  <a:srgbClr val="242021"/>
                </a:solidFill>
                <a:effectLst/>
                <a:latin typeface="SourceCodePro-Regular"/>
              </a:rPr>
            </a:br>
            <a:r>
              <a:rPr lang="fr-FR" sz="1800" b="0" i="0" dirty="0" err="1">
                <a:solidFill>
                  <a:srgbClr val="242021"/>
                </a:solidFill>
                <a:effectLst/>
                <a:latin typeface="SourceCodePro-Regular"/>
              </a:rPr>
              <a:t>requires</a:t>
            </a:r>
            <a:r>
              <a:rPr lang="fr-FR" sz="1800" b="0" i="0" dirty="0">
                <a:solidFill>
                  <a:srgbClr val="242021"/>
                </a:solidFill>
                <a:effectLst/>
                <a:latin typeface="SourceCodePro-Regular"/>
              </a:rPr>
              <a:t> </a:t>
            </a:r>
            <a:r>
              <a:rPr lang="fr-FR" sz="1800" b="0" i="0" dirty="0" err="1">
                <a:solidFill>
                  <a:srgbClr val="242021"/>
                </a:solidFill>
                <a:effectLst/>
                <a:latin typeface="SourceCodePro-Regular"/>
              </a:rPr>
              <a:t>zoo.animal.feeding</a:t>
            </a:r>
            <a:r>
              <a:rPr lang="fr-FR" sz="1800" b="0" i="0" dirty="0">
                <a:solidFill>
                  <a:srgbClr val="242021"/>
                </a:solidFill>
                <a:effectLst/>
                <a:latin typeface="SourceCodePro-Regular"/>
              </a:rPr>
              <a:t>;</a:t>
            </a:r>
            <a:br>
              <a:rPr lang="fr-FR" sz="1800" b="0" i="0" dirty="0">
                <a:solidFill>
                  <a:srgbClr val="242021"/>
                </a:solidFill>
                <a:effectLst/>
                <a:latin typeface="SourceCodePro-Regular"/>
              </a:rPr>
            </a:br>
            <a:r>
              <a:rPr lang="fr-FR" sz="1800" b="0" i="0" dirty="0" err="1">
                <a:solidFill>
                  <a:srgbClr val="242021"/>
                </a:solidFill>
                <a:effectLst/>
                <a:latin typeface="SourceCodePro-Regular"/>
              </a:rPr>
              <a:t>requires</a:t>
            </a:r>
            <a:r>
              <a:rPr lang="fr-FR" sz="1800" b="0" i="0" dirty="0">
                <a:solidFill>
                  <a:srgbClr val="242021"/>
                </a:solidFill>
                <a:effectLst/>
                <a:latin typeface="SourceCodePro-Regular"/>
              </a:rPr>
              <a:t> </a:t>
            </a:r>
            <a:r>
              <a:rPr lang="fr-FR" sz="1800" b="0" i="0" dirty="0" err="1">
                <a:solidFill>
                  <a:srgbClr val="242021"/>
                </a:solidFill>
                <a:effectLst/>
                <a:latin typeface="SourceCodePro-Regular"/>
              </a:rPr>
              <a:t>zoo.animal.care</a:t>
            </a:r>
            <a:r>
              <a:rPr lang="fr-FR" sz="1800" b="0" i="0" dirty="0">
                <a:solidFill>
                  <a:srgbClr val="242021"/>
                </a:solidFill>
                <a:effectLst/>
                <a:latin typeface="SourceCodePro-Regular"/>
              </a:rPr>
              <a:t>;</a:t>
            </a:r>
            <a:br>
              <a:rPr lang="fr-FR" sz="1800" b="0" i="0" dirty="0">
                <a:solidFill>
                  <a:srgbClr val="242021"/>
                </a:solidFill>
                <a:effectLst/>
                <a:latin typeface="SourceCodePro-Regular"/>
              </a:rPr>
            </a:br>
            <a:r>
              <a:rPr lang="fr-FR" sz="1800" b="0" i="0" dirty="0">
                <a:solidFill>
                  <a:srgbClr val="242021"/>
                </a:solidFill>
                <a:effectLst/>
                <a:latin typeface="SourceCodePro-Regular"/>
              </a:rPr>
              <a:t>}</a:t>
            </a:r>
            <a:r>
              <a:rPr lang="fr-FR" sz="1400" dirty="0"/>
              <a:t> </a:t>
            </a:r>
            <a:br>
              <a:rPr lang="fr-FR" sz="1400" dirty="0"/>
            </a:br>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7213601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fr-FR" sz="1800" b="0" i="0" dirty="0">
                <a:solidFill>
                  <a:srgbClr val="242021"/>
                </a:solidFill>
                <a:effectLst/>
                <a:latin typeface="SabonLTStd-Roman"/>
              </a:rPr>
              <a:t/>
            </a:r>
            <a:br>
              <a:rPr lang="fr-FR" sz="1800" b="0" i="0" dirty="0">
                <a:solidFill>
                  <a:srgbClr val="242021"/>
                </a:solidFill>
                <a:effectLst/>
                <a:latin typeface="SabonLTStd-Roman"/>
              </a:rPr>
            </a:br>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5052F63B-D702-43E3-9249-0B7C85E7EB0D}"/>
              </a:ext>
            </a:extLst>
          </p:cNvPr>
          <p:cNvPicPr>
            <a:picLocks noChangeAspect="1"/>
          </p:cNvPicPr>
          <p:nvPr/>
        </p:nvPicPr>
        <p:blipFill>
          <a:blip r:embed="rId2"/>
          <a:stretch>
            <a:fillRect/>
          </a:stretch>
        </p:blipFill>
        <p:spPr>
          <a:xfrm>
            <a:off x="1945806" y="2767914"/>
            <a:ext cx="8512404" cy="2582851"/>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4525707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fr-FR" sz="1800" b="0" i="0" dirty="0">
                <a:solidFill>
                  <a:srgbClr val="242021"/>
                </a:solidFill>
                <a:effectLst/>
                <a:latin typeface="SabonLTStd-Roman"/>
              </a:rPr>
              <a:t/>
            </a:r>
            <a:br>
              <a:rPr lang="fr-FR" sz="1800" b="0" i="0" dirty="0">
                <a:solidFill>
                  <a:srgbClr val="242021"/>
                </a:solidFill>
                <a:effectLst/>
                <a:latin typeface="SabonLTStd-Roman"/>
              </a:rPr>
            </a:br>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BB4FCB18-37BE-48A7-A412-D83B58C0D2C6}"/>
              </a:ext>
            </a:extLst>
          </p:cNvPr>
          <p:cNvPicPr>
            <a:picLocks noChangeAspect="1"/>
          </p:cNvPicPr>
          <p:nvPr/>
        </p:nvPicPr>
        <p:blipFill>
          <a:blip r:embed="rId2"/>
          <a:stretch>
            <a:fillRect/>
          </a:stretch>
        </p:blipFill>
        <p:spPr>
          <a:xfrm>
            <a:off x="2025998" y="2660491"/>
            <a:ext cx="7935126" cy="3261943"/>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1176753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en-US" sz="1800" b="0" i="0" dirty="0">
                <a:solidFill>
                  <a:srgbClr val="242021"/>
                </a:solidFill>
                <a:effectLst/>
                <a:latin typeface="SabonLTStd-Roman"/>
              </a:rPr>
              <a:t>As you saw earlier in this chapter, </a:t>
            </a:r>
            <a:r>
              <a:rPr lang="en-US" sz="1800" b="0" i="0" dirty="0">
                <a:solidFill>
                  <a:srgbClr val="242021"/>
                </a:solidFill>
                <a:effectLst/>
                <a:highlight>
                  <a:srgbClr val="00FFFF"/>
                </a:highlight>
                <a:latin typeface="SourceCodePro-Regular"/>
              </a:rPr>
              <a:t>requires </a:t>
            </a:r>
            <a:r>
              <a:rPr lang="en-US" sz="1800" b="0" i="0" dirty="0" err="1">
                <a:solidFill>
                  <a:srgbClr val="242021"/>
                </a:solidFill>
                <a:effectLst/>
                <a:highlight>
                  <a:srgbClr val="00FFFF"/>
                </a:highlight>
                <a:latin typeface="SourceCodePro-Regular"/>
              </a:rPr>
              <a:t>moduleName</a:t>
            </a:r>
            <a:r>
              <a:rPr lang="en-US" sz="1800" b="0" i="0" dirty="0">
                <a:solidFill>
                  <a:srgbClr val="242021"/>
                </a:solidFill>
                <a:effectLst/>
                <a:highlight>
                  <a:srgbClr val="00FFFF"/>
                </a:highlight>
                <a:latin typeface="SourceCodePro-Regular"/>
              </a:rPr>
              <a:t> </a:t>
            </a:r>
          </a:p>
          <a:p>
            <a:pPr marL="0" indent="0">
              <a:buNone/>
            </a:pPr>
            <a:r>
              <a:rPr lang="en-US" sz="1800" b="0" i="0" dirty="0">
                <a:solidFill>
                  <a:srgbClr val="242021"/>
                </a:solidFill>
                <a:effectLst/>
                <a:latin typeface="SabonLTStd-Roman"/>
              </a:rPr>
              <a:t>specifies that the current module depends on </a:t>
            </a:r>
            <a:r>
              <a:rPr lang="en-US" sz="1800" b="0" i="0" dirty="0" err="1">
                <a:solidFill>
                  <a:srgbClr val="242021"/>
                </a:solidFill>
                <a:effectLst/>
                <a:latin typeface="SourceCodePro-Regular"/>
              </a:rPr>
              <a:t>moduleName</a:t>
            </a:r>
            <a:r>
              <a:rPr lang="en-US" sz="1800" b="0" i="0" dirty="0">
                <a:solidFill>
                  <a:srgbClr val="242021"/>
                </a:solidFill>
                <a:effectLst/>
                <a:latin typeface="SabonLTStd-Roman"/>
              </a:rPr>
              <a:t>.</a:t>
            </a:r>
          </a:p>
          <a:p>
            <a:pPr marL="0" indent="0">
              <a:buNone/>
            </a:pPr>
            <a:r>
              <a:rPr lang="en-US" sz="1800" b="0" i="0" dirty="0">
                <a:solidFill>
                  <a:srgbClr val="242021"/>
                </a:solidFill>
                <a:effectLst/>
                <a:latin typeface="SabonLTStd-Roman"/>
              </a:rPr>
              <a:t>There’s also a </a:t>
            </a:r>
            <a:r>
              <a:rPr lang="en-US" sz="1800" b="0" i="0" dirty="0">
                <a:solidFill>
                  <a:srgbClr val="242021"/>
                </a:solidFill>
                <a:effectLst/>
                <a:highlight>
                  <a:srgbClr val="00FFFF"/>
                </a:highlight>
                <a:latin typeface="SourceCodePro-Regular"/>
              </a:rPr>
              <a:t>requires transitive </a:t>
            </a:r>
            <a:r>
              <a:rPr lang="en-US" sz="1800" b="0" i="0" dirty="0" err="1">
                <a:solidFill>
                  <a:srgbClr val="242021"/>
                </a:solidFill>
                <a:effectLst/>
                <a:highlight>
                  <a:srgbClr val="00FFFF"/>
                </a:highlight>
                <a:latin typeface="SourceCodePro-Regular"/>
              </a:rPr>
              <a:t>moduleName</a:t>
            </a:r>
            <a:r>
              <a:rPr lang="en-US" sz="1800" b="0" i="0" dirty="0">
                <a:solidFill>
                  <a:srgbClr val="242021"/>
                </a:solidFill>
                <a:effectLst/>
                <a:latin typeface="SabonLTStd-Roman"/>
              </a:rPr>
              <a:t>, </a:t>
            </a:r>
          </a:p>
          <a:p>
            <a:pPr marL="0" indent="0">
              <a:buNone/>
            </a:pPr>
            <a:r>
              <a:rPr lang="en-US" sz="1800" b="0" i="0" dirty="0">
                <a:solidFill>
                  <a:srgbClr val="242021"/>
                </a:solidFill>
                <a:effectLst/>
                <a:latin typeface="SabonLTStd-Roman"/>
              </a:rPr>
              <a:t>which means that any module that </a:t>
            </a:r>
            <a:r>
              <a:rPr lang="en-US" sz="1800" b="0" i="0" dirty="0">
                <a:solidFill>
                  <a:srgbClr val="242021"/>
                </a:solidFill>
                <a:effectLst/>
                <a:latin typeface="SourceCodePro-Regular"/>
              </a:rPr>
              <a:t>requires </a:t>
            </a:r>
            <a:r>
              <a:rPr lang="en-US" sz="1800" b="0" i="0" dirty="0">
                <a:solidFill>
                  <a:srgbClr val="242021"/>
                </a:solidFill>
                <a:effectLst/>
                <a:latin typeface="SabonLTStd-Roman"/>
              </a:rPr>
              <a:t>this module</a:t>
            </a:r>
          </a:p>
          <a:p>
            <a:pPr marL="0" indent="0">
              <a:buNone/>
            </a:pPr>
            <a:r>
              <a:rPr lang="en-US" sz="1800" b="0" i="0" dirty="0">
                <a:solidFill>
                  <a:srgbClr val="242021"/>
                </a:solidFill>
                <a:effectLst/>
                <a:latin typeface="SabonLTStd-Roman"/>
              </a:rPr>
              <a:t>will also depend on </a:t>
            </a:r>
            <a:r>
              <a:rPr lang="en-US" sz="1800" b="0" i="0" dirty="0" err="1">
                <a:solidFill>
                  <a:srgbClr val="242021"/>
                </a:solidFill>
                <a:effectLst/>
                <a:latin typeface="SourceCodePro-Regular"/>
              </a:rPr>
              <a:t>moduleName</a:t>
            </a:r>
            <a:r>
              <a:rPr lang="en-US" sz="1800" b="0" i="0" dirty="0">
                <a:solidFill>
                  <a:srgbClr val="242021"/>
                </a:solidFill>
                <a:effectLst/>
                <a:latin typeface="SabonLTStd-Roman"/>
              </a:rPr>
              <a:t>.</a:t>
            </a:r>
            <a:r>
              <a:rPr lang="en-US" dirty="0"/>
              <a:t> </a:t>
            </a:r>
            <a:br>
              <a:rPr lang="en-US" dirty="0"/>
            </a:br>
            <a:r>
              <a:rPr lang="en-US" dirty="0"/>
              <a:t>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703D6986-3A41-431B-8E6B-E4EBD774CE33}"/>
              </a:ext>
            </a:extLst>
          </p:cNvPr>
          <p:cNvPicPr>
            <a:picLocks noChangeAspect="1"/>
          </p:cNvPicPr>
          <p:nvPr/>
        </p:nvPicPr>
        <p:blipFill>
          <a:blip r:embed="rId2"/>
          <a:stretch>
            <a:fillRect/>
          </a:stretch>
        </p:blipFill>
        <p:spPr>
          <a:xfrm>
            <a:off x="7596974" y="2891901"/>
            <a:ext cx="3608949" cy="2471197"/>
          </a:xfrm>
          <a:prstGeom prst="rect">
            <a:avLst/>
          </a:prstGeom>
          <a:effectLst>
            <a:outerShdw blurRad="50800" dist="38100" dir="2700000" algn="tl" rotWithShape="0">
              <a:prstClr val="black">
                <a:alpha val="40000"/>
              </a:prstClr>
            </a:outerShdw>
          </a:effectLst>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1393080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en-US" sz="1800" b="0" i="0" dirty="0">
                <a:solidFill>
                  <a:srgbClr val="242021"/>
                </a:solidFill>
                <a:effectLst/>
                <a:latin typeface="SabonLTStd-Roman"/>
              </a:rPr>
              <a:t>Figure 11.14 shows the modules</a:t>
            </a:r>
            <a:br>
              <a:rPr lang="en-US" sz="1800" b="0" i="0" dirty="0">
                <a:solidFill>
                  <a:srgbClr val="242021"/>
                </a:solidFill>
                <a:effectLst/>
                <a:latin typeface="SabonLTStd-Roman"/>
              </a:rPr>
            </a:br>
            <a:r>
              <a:rPr lang="en-US" sz="1800" b="0" i="0" dirty="0">
                <a:solidFill>
                  <a:srgbClr val="242021"/>
                </a:solidFill>
                <a:effectLst/>
                <a:latin typeface="SabonLTStd-Roman"/>
              </a:rPr>
              <a:t>with dashed lines for the redundant relationships and </a:t>
            </a:r>
          </a:p>
          <a:p>
            <a:pPr marL="0" indent="0">
              <a:buNone/>
            </a:pPr>
            <a:r>
              <a:rPr lang="en-US" sz="1800" b="0" i="0" dirty="0">
                <a:solidFill>
                  <a:srgbClr val="242021"/>
                </a:solidFill>
                <a:effectLst/>
                <a:latin typeface="SabonLTStd-Roman"/>
              </a:rPr>
              <a:t>solid  lines  for relationships specified</a:t>
            </a:r>
            <a:br>
              <a:rPr lang="en-US" sz="1800" b="0" i="0" dirty="0">
                <a:solidFill>
                  <a:srgbClr val="242021"/>
                </a:solidFill>
                <a:effectLst/>
                <a:latin typeface="SabonLTStd-Roman"/>
              </a:rPr>
            </a:br>
            <a:r>
              <a:rPr lang="en-US" sz="1800" b="0" i="0" dirty="0">
                <a:solidFill>
                  <a:srgbClr val="242021"/>
                </a:solidFill>
                <a:effectLst/>
                <a:latin typeface="SabonLTStd-Roman"/>
              </a:rPr>
              <a:t>in the </a:t>
            </a:r>
            <a:r>
              <a:rPr lang="en-US" sz="1800" b="0" i="0" dirty="0">
                <a:solidFill>
                  <a:srgbClr val="242021"/>
                </a:solidFill>
                <a:effectLst/>
                <a:latin typeface="SourceCodePro-Regular"/>
              </a:rPr>
              <a:t>module-info</a:t>
            </a:r>
            <a:r>
              <a:rPr lang="en-US" sz="1800" b="0" i="0" dirty="0">
                <a:solidFill>
                  <a:srgbClr val="242021"/>
                </a:solidFill>
                <a:effectLst/>
                <a:latin typeface="SabonLTStd-Roman"/>
              </a:rPr>
              <a:t>. This shows how the module </a:t>
            </a:r>
          </a:p>
          <a:p>
            <a:pPr marL="0" indent="0">
              <a:buNone/>
            </a:pPr>
            <a:r>
              <a:rPr lang="en-US" sz="1800" b="0" i="0" dirty="0">
                <a:solidFill>
                  <a:srgbClr val="242021"/>
                </a:solidFill>
                <a:effectLst/>
                <a:latin typeface="SabonLTStd-Roman"/>
              </a:rPr>
              <a:t>relationships would look if we were to only use</a:t>
            </a:r>
          </a:p>
          <a:p>
            <a:pPr marL="0" indent="0">
              <a:buNone/>
            </a:pPr>
            <a:r>
              <a:rPr lang="en-US" sz="1800" b="0" i="0" dirty="0">
                <a:solidFill>
                  <a:srgbClr val="242021"/>
                </a:solidFill>
                <a:effectLst/>
                <a:latin typeface="SabonLTStd-Roman"/>
              </a:rPr>
              <a:t> transitive dependencies.</a:t>
            </a:r>
            <a:r>
              <a:rPr lang="en-US" dirty="0"/>
              <a:t> </a:t>
            </a:r>
            <a:br>
              <a:rPr lang="en-US" dirty="0"/>
            </a:br>
            <a:r>
              <a:rPr lang="en-US" dirty="0"/>
              <a:t/>
            </a:r>
            <a:br>
              <a:rPr lang="en-US" dirty="0"/>
            </a:br>
            <a:r>
              <a:rPr lang="en-US" dirty="0"/>
              <a:t>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7197F679-435D-4741-A559-78AE8CC6F111}"/>
              </a:ext>
            </a:extLst>
          </p:cNvPr>
          <p:cNvPicPr>
            <a:picLocks noChangeAspect="1"/>
          </p:cNvPicPr>
          <p:nvPr/>
        </p:nvPicPr>
        <p:blipFill>
          <a:blip r:embed="rId2"/>
          <a:stretch>
            <a:fillRect/>
          </a:stretch>
        </p:blipFill>
        <p:spPr>
          <a:xfrm>
            <a:off x="6441744" y="3350324"/>
            <a:ext cx="4643598" cy="2525544"/>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033613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153551" y="2533364"/>
            <a:ext cx="10120907" cy="2031325"/>
          </a:xfrm>
          <a:prstGeom prst="rect">
            <a:avLst/>
          </a:prstGeom>
          <a:noFill/>
        </p:spPr>
        <p:txBody>
          <a:bodyPr wrap="square">
            <a:spAutoFit/>
          </a:bodyPr>
          <a:lstStyle/>
          <a:p>
            <a:r>
              <a:rPr lang="en-US" sz="1800" b="0" i="0" dirty="0">
                <a:solidFill>
                  <a:srgbClr val="000000"/>
                </a:solidFill>
                <a:effectLst/>
                <a:latin typeface="Georgia" panose="02040502050405020303" pitchFamily="18" charset="0"/>
              </a:rPr>
              <a:t>The </a:t>
            </a:r>
            <a:r>
              <a:rPr lang="en-US" sz="1800" b="1" i="0" dirty="0">
                <a:solidFill>
                  <a:srgbClr val="FF0000"/>
                </a:solidFill>
                <a:effectLst/>
                <a:latin typeface="Georgia" panose="02040502050405020303" pitchFamily="18" charset="0"/>
              </a:rPr>
              <a:t>Java Platform Module System </a:t>
            </a:r>
            <a:r>
              <a:rPr lang="en-US" sz="1800" b="0" i="0" dirty="0">
                <a:solidFill>
                  <a:srgbClr val="000000"/>
                </a:solidFill>
                <a:effectLst/>
                <a:latin typeface="Georgia" panose="02040502050405020303" pitchFamily="18" charset="0"/>
              </a:rPr>
              <a:t>includes the following:</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1-A format for module JAR files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2-Partitioning of the JDK into modules</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3-Additional command-line options for Java tools</a:t>
            </a:r>
            <a:r>
              <a:rPr lang="en-US" dirty="0"/>
              <a:t> </a:t>
            </a:r>
            <a:br>
              <a:rPr lang="en-US" dirty="0"/>
            </a:br>
            <a:r>
              <a:rPr lang="en-US" dirty="0"/>
              <a:t/>
            </a:r>
            <a:br>
              <a:rPr lang="en-US" dirty="0"/>
            </a:br>
            <a:r>
              <a:rPr lang="en-US" dirty="0"/>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8936082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20000"/>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fr-FR" sz="1800" b="0" i="0" dirty="0">
                <a:solidFill>
                  <a:srgbClr val="242021"/>
                </a:solidFill>
                <a:effectLst/>
                <a:latin typeface="SabonLTStd-Roman"/>
              </a:rPr>
              <a:t>For </a:t>
            </a:r>
            <a:r>
              <a:rPr lang="fr-FR" sz="1800" b="0" i="0" dirty="0" err="1">
                <a:solidFill>
                  <a:srgbClr val="242021"/>
                </a:solidFill>
                <a:effectLst/>
                <a:latin typeface="SabonLTStd-Roman"/>
              </a:rPr>
              <a:t>example</a:t>
            </a:r>
            <a:r>
              <a:rPr lang="fr-FR" sz="1800" b="0" i="0" dirty="0">
                <a:solidFill>
                  <a:srgbClr val="242021"/>
                </a:solidFill>
                <a:effectLst/>
                <a:latin typeface="SabonLTStd-Roman"/>
              </a:rPr>
              <a:t>, </a:t>
            </a:r>
            <a:r>
              <a:rPr lang="fr-FR" sz="1800" b="0" i="0" dirty="0" err="1">
                <a:solidFill>
                  <a:srgbClr val="242021"/>
                </a:solidFill>
                <a:effectLst/>
                <a:latin typeface="SourceCodePro-Regular"/>
              </a:rPr>
              <a:t>zoo.animals.talks</a:t>
            </a:r>
            <a:r>
              <a:rPr lang="fr-FR" sz="1800" b="0" i="0" dirty="0">
                <a:solidFill>
                  <a:srgbClr val="242021"/>
                </a:solidFill>
                <a:effectLst/>
                <a:latin typeface="SourceCodePro-Regular"/>
              </a:rPr>
              <a:t> </a:t>
            </a:r>
            <a:r>
              <a:rPr lang="fr-FR" sz="1800" b="0" i="0" dirty="0" err="1">
                <a:solidFill>
                  <a:srgbClr val="242021"/>
                </a:solidFill>
                <a:effectLst/>
                <a:latin typeface="SabonLTStd-Roman"/>
              </a:rPr>
              <a:t>depends</a:t>
            </a:r>
            <a:r>
              <a:rPr lang="fr-FR" sz="1800" b="0" i="0" dirty="0">
                <a:solidFill>
                  <a:srgbClr val="242021"/>
                </a:solidFill>
                <a:effectLst/>
                <a:latin typeface="SabonLTStd-Roman"/>
              </a:rPr>
              <a:t> on </a:t>
            </a:r>
            <a:r>
              <a:rPr lang="fr-FR" sz="1800" b="0" i="0" dirty="0" err="1">
                <a:solidFill>
                  <a:srgbClr val="242021"/>
                </a:solidFill>
                <a:effectLst/>
                <a:latin typeface="SourceCodePro-Regular"/>
              </a:rPr>
              <a:t>zoo.animals.care</a:t>
            </a:r>
            <a:r>
              <a:rPr lang="fr-FR" sz="1800" b="0" i="0" dirty="0">
                <a:solidFill>
                  <a:srgbClr val="242021"/>
                </a:solidFill>
                <a:effectLst/>
                <a:latin typeface="SabonLTStd-Roman"/>
              </a:rPr>
              <a:t>, </a:t>
            </a:r>
          </a:p>
          <a:p>
            <a:pPr marL="0" indent="0">
              <a:buNone/>
            </a:pPr>
            <a:r>
              <a:rPr lang="fr-FR" sz="1800" b="0" i="0" dirty="0" err="1">
                <a:solidFill>
                  <a:srgbClr val="242021"/>
                </a:solidFill>
                <a:effectLst/>
                <a:latin typeface="SabonLTStd-Roman"/>
              </a:rPr>
              <a:t>which</a:t>
            </a:r>
            <a:r>
              <a:rPr lang="fr-FR" sz="1800" b="0" i="0" dirty="0">
                <a:solidFill>
                  <a:srgbClr val="242021"/>
                </a:solidFill>
                <a:effectLst/>
                <a:latin typeface="SabonLTStd-Roman"/>
              </a:rPr>
              <a:t> </a:t>
            </a:r>
            <a:r>
              <a:rPr lang="fr-FR" sz="1800" b="0" i="0" dirty="0" err="1">
                <a:solidFill>
                  <a:srgbClr val="242021"/>
                </a:solidFill>
                <a:effectLst/>
                <a:latin typeface="SabonLTStd-Roman"/>
              </a:rPr>
              <a:t>depends</a:t>
            </a:r>
            <a:r>
              <a:rPr lang="fr-FR" sz="1800" b="0" i="0" dirty="0">
                <a:solidFill>
                  <a:srgbClr val="242021"/>
                </a:solidFill>
                <a:effectLst/>
                <a:latin typeface="SabonLTStd-Roman"/>
              </a:rPr>
              <a:t/>
            </a:r>
            <a:br>
              <a:rPr lang="fr-FR" sz="1800" b="0" i="0" dirty="0">
                <a:solidFill>
                  <a:srgbClr val="242021"/>
                </a:solidFill>
                <a:effectLst/>
                <a:latin typeface="SabonLTStd-Roman"/>
              </a:rPr>
            </a:br>
            <a:r>
              <a:rPr lang="fr-FR" sz="1800" b="0" i="0" dirty="0">
                <a:solidFill>
                  <a:srgbClr val="242021"/>
                </a:solidFill>
                <a:effectLst/>
                <a:latin typeface="SabonLTStd-Roman"/>
              </a:rPr>
              <a:t>on </a:t>
            </a:r>
            <a:r>
              <a:rPr lang="fr-FR" sz="1800" b="0" i="0" dirty="0" err="1">
                <a:solidFill>
                  <a:srgbClr val="242021"/>
                </a:solidFill>
                <a:effectLst/>
                <a:latin typeface="SourceCodePro-Regular"/>
              </a:rPr>
              <a:t>zoo.animals.feeding</a:t>
            </a:r>
            <a:r>
              <a:rPr lang="fr-FR" sz="1800" b="0" i="0" dirty="0">
                <a:solidFill>
                  <a:srgbClr val="242021"/>
                </a:solidFill>
                <a:effectLst/>
                <a:latin typeface="SabonLTStd-Roman"/>
              </a:rPr>
              <a:t>. That </a:t>
            </a:r>
            <a:r>
              <a:rPr lang="fr-FR" sz="1800" b="0" i="0" dirty="0" err="1">
                <a:solidFill>
                  <a:srgbClr val="242021"/>
                </a:solidFill>
                <a:effectLst/>
                <a:latin typeface="SabonLTStd-Roman"/>
              </a:rPr>
              <a:t>means</a:t>
            </a:r>
            <a:r>
              <a:rPr lang="fr-FR" sz="1800" b="0" i="0" dirty="0">
                <a:solidFill>
                  <a:srgbClr val="242021"/>
                </a:solidFill>
                <a:effectLst/>
                <a:latin typeface="SabonLTStd-Roman"/>
              </a:rPr>
              <a:t> the </a:t>
            </a:r>
            <a:r>
              <a:rPr lang="fr-FR" sz="1800" b="0" i="0" dirty="0" err="1">
                <a:solidFill>
                  <a:srgbClr val="242021"/>
                </a:solidFill>
                <a:effectLst/>
                <a:latin typeface="SabonLTStd-Roman"/>
              </a:rPr>
              <a:t>arrow</a:t>
            </a:r>
            <a:r>
              <a:rPr lang="fr-FR" sz="1800" b="0" i="0" dirty="0">
                <a:solidFill>
                  <a:srgbClr val="242021"/>
                </a:solidFill>
                <a:effectLst/>
                <a:latin typeface="SabonLTStd-Roman"/>
              </a:rPr>
              <a:t> </a:t>
            </a:r>
            <a:r>
              <a:rPr lang="fr-FR" sz="1800" b="0" i="0" dirty="0" err="1">
                <a:solidFill>
                  <a:srgbClr val="242021"/>
                </a:solidFill>
                <a:effectLst/>
                <a:latin typeface="SabonLTStd-Roman"/>
              </a:rPr>
              <a:t>between</a:t>
            </a:r>
            <a:endParaRPr lang="fr-FR" sz="1800" b="0" i="0" dirty="0">
              <a:solidFill>
                <a:srgbClr val="242021"/>
              </a:solidFill>
              <a:effectLst/>
              <a:latin typeface="SabonLTStd-Roman"/>
            </a:endParaRPr>
          </a:p>
          <a:p>
            <a:pPr marL="0" indent="0">
              <a:buNone/>
            </a:pPr>
            <a:r>
              <a:rPr lang="fr-FR" sz="1800" b="0" i="0" dirty="0">
                <a:solidFill>
                  <a:srgbClr val="242021"/>
                </a:solidFill>
                <a:effectLst/>
                <a:latin typeface="SabonLTStd-Roman"/>
              </a:rPr>
              <a:t> </a:t>
            </a:r>
            <a:r>
              <a:rPr lang="fr-FR" sz="1800" b="0" i="0" dirty="0" err="1">
                <a:solidFill>
                  <a:srgbClr val="242021"/>
                </a:solidFill>
                <a:effectLst/>
                <a:latin typeface="SourceCodePro-Regular"/>
              </a:rPr>
              <a:t>zoo.animals.talks</a:t>
            </a:r>
            <a:r>
              <a:rPr lang="fr-FR" sz="1800" b="0" i="0" dirty="0">
                <a:solidFill>
                  <a:srgbClr val="242021"/>
                </a:solidFill>
                <a:effectLst/>
                <a:latin typeface="SourceCodePro-Regular"/>
              </a:rPr>
              <a:t> </a:t>
            </a:r>
            <a:r>
              <a:rPr lang="fr-FR" sz="1800" b="0" i="0" dirty="0">
                <a:solidFill>
                  <a:srgbClr val="242021"/>
                </a:solidFill>
                <a:effectLst/>
                <a:latin typeface="SabonLTStd-Roman"/>
              </a:rPr>
              <a:t>and</a:t>
            </a:r>
            <a:br>
              <a:rPr lang="fr-FR" sz="1800" b="0" i="0" dirty="0">
                <a:solidFill>
                  <a:srgbClr val="242021"/>
                </a:solidFill>
                <a:effectLst/>
                <a:latin typeface="SabonLTStd-Roman"/>
              </a:rPr>
            </a:br>
            <a:r>
              <a:rPr lang="fr-FR" sz="1800" b="0" i="0" dirty="0" err="1">
                <a:solidFill>
                  <a:srgbClr val="242021"/>
                </a:solidFill>
                <a:effectLst/>
                <a:latin typeface="SourceCodePro-Regular"/>
              </a:rPr>
              <a:t>zoo.animals.feeding</a:t>
            </a:r>
            <a:r>
              <a:rPr lang="fr-FR" sz="1800" b="0" i="0" dirty="0">
                <a:solidFill>
                  <a:srgbClr val="242021"/>
                </a:solidFill>
                <a:effectLst/>
                <a:latin typeface="SourceCodePro-Regular"/>
              </a:rPr>
              <a:t> </a:t>
            </a:r>
            <a:r>
              <a:rPr lang="fr-FR" sz="1800" b="0" i="0" dirty="0">
                <a:solidFill>
                  <a:srgbClr val="242021"/>
                </a:solidFill>
                <a:effectLst/>
                <a:latin typeface="SabonLTStd-Roman"/>
              </a:rPr>
              <a:t>no longer </a:t>
            </a:r>
            <a:r>
              <a:rPr lang="fr-FR" sz="1800" b="0" i="0" dirty="0" err="1">
                <a:solidFill>
                  <a:srgbClr val="242021"/>
                </a:solidFill>
                <a:effectLst/>
                <a:latin typeface="SabonLTStd-Roman"/>
              </a:rPr>
              <a:t>appears</a:t>
            </a:r>
            <a:r>
              <a:rPr lang="fr-FR" sz="1800" b="0" i="0" dirty="0">
                <a:solidFill>
                  <a:srgbClr val="242021"/>
                </a:solidFill>
                <a:effectLst/>
                <a:latin typeface="SabonLTStd-Roman"/>
              </a:rPr>
              <a:t> in Figure 11.14.</a:t>
            </a:r>
            <a:br>
              <a:rPr lang="fr-FR" sz="1800" b="0" i="0" dirty="0">
                <a:solidFill>
                  <a:srgbClr val="242021"/>
                </a:solidFill>
                <a:effectLst/>
                <a:latin typeface="SabonLTStd-Roman"/>
              </a:rPr>
            </a:br>
            <a:r>
              <a:rPr lang="fr-FR" sz="1800" b="0" i="0" dirty="0" err="1">
                <a:solidFill>
                  <a:srgbClr val="242021"/>
                </a:solidFill>
                <a:effectLst/>
                <a:latin typeface="SabonLTStd-Roman"/>
              </a:rPr>
              <a:t>Now</a:t>
            </a:r>
            <a:r>
              <a:rPr lang="fr-FR" sz="1800" b="0" i="0" dirty="0">
                <a:solidFill>
                  <a:srgbClr val="242021"/>
                </a:solidFill>
                <a:effectLst/>
                <a:latin typeface="SabonLTStd-Roman"/>
              </a:rPr>
              <a:t> </a:t>
            </a:r>
            <a:r>
              <a:rPr lang="fr-FR" sz="1800" b="0" i="0" dirty="0" err="1">
                <a:solidFill>
                  <a:srgbClr val="242021"/>
                </a:solidFill>
                <a:effectLst/>
                <a:latin typeface="SabonLTStd-Roman"/>
              </a:rPr>
              <a:t>let’s</a:t>
            </a:r>
            <a:r>
              <a:rPr lang="fr-FR" sz="1800" b="0" i="0" dirty="0">
                <a:solidFill>
                  <a:srgbClr val="242021"/>
                </a:solidFill>
                <a:effectLst/>
                <a:latin typeface="SabonLTStd-Roman"/>
              </a:rPr>
              <a:t> look at the four </a:t>
            </a:r>
            <a:r>
              <a:rPr lang="fr-FR" sz="1800" b="0" i="0" dirty="0">
                <a:solidFill>
                  <a:srgbClr val="242021"/>
                </a:solidFill>
                <a:effectLst/>
                <a:latin typeface="SourceCodePro-Regular"/>
              </a:rPr>
              <a:t>module-info </a:t>
            </a:r>
            <a:r>
              <a:rPr lang="fr-FR" sz="1800" b="0" i="0" dirty="0">
                <a:solidFill>
                  <a:srgbClr val="242021"/>
                </a:solidFill>
                <a:effectLst/>
                <a:latin typeface="SabonLTStd-Roman"/>
              </a:rPr>
              <a:t>files. The first module </a:t>
            </a:r>
          </a:p>
          <a:p>
            <a:pPr marL="0" indent="0">
              <a:buNone/>
            </a:pPr>
            <a:r>
              <a:rPr lang="fr-FR" sz="1800" b="0" i="0" dirty="0" err="1">
                <a:solidFill>
                  <a:srgbClr val="242021"/>
                </a:solidFill>
                <a:effectLst/>
                <a:latin typeface="SabonLTStd-Roman"/>
              </a:rPr>
              <a:t>remains</a:t>
            </a:r>
            <a:r>
              <a:rPr lang="fr-FR" sz="1800" b="0" i="0" dirty="0">
                <a:solidFill>
                  <a:srgbClr val="242021"/>
                </a:solidFill>
                <a:effectLst/>
                <a:latin typeface="SabonLTStd-Roman"/>
              </a:rPr>
              <a:t> </a:t>
            </a:r>
            <a:r>
              <a:rPr lang="fr-FR" sz="1800" b="0" i="0" dirty="0" err="1">
                <a:solidFill>
                  <a:srgbClr val="242021"/>
                </a:solidFill>
                <a:effectLst/>
                <a:latin typeface="SabonLTStd-Roman"/>
              </a:rPr>
              <a:t>unchanged</a:t>
            </a:r>
            <a:r>
              <a:rPr lang="fr-FR" sz="1800" b="0" i="0" dirty="0">
                <a:solidFill>
                  <a:srgbClr val="242021"/>
                </a:solidFill>
                <a:effectLst/>
                <a:latin typeface="SabonLTStd-Roman"/>
              </a:rPr>
              <a:t>. </a:t>
            </a:r>
            <a:r>
              <a:rPr lang="fr-FR" sz="1800" b="0" i="0" dirty="0" err="1">
                <a:solidFill>
                  <a:srgbClr val="242021"/>
                </a:solidFill>
                <a:effectLst/>
                <a:latin typeface="SabonLTStd-Roman"/>
              </a:rPr>
              <a:t>We</a:t>
            </a:r>
            <a:r>
              <a:rPr lang="fr-FR" sz="1800" b="0" i="0" dirty="0">
                <a:solidFill>
                  <a:srgbClr val="242021"/>
                </a:solidFill>
                <a:effectLst/>
                <a:latin typeface="SabonLTStd-Roman"/>
              </a:rPr>
              <a:t/>
            </a:r>
            <a:br>
              <a:rPr lang="fr-FR" sz="1800" b="0" i="0" dirty="0">
                <a:solidFill>
                  <a:srgbClr val="242021"/>
                </a:solidFill>
                <a:effectLst/>
                <a:latin typeface="SabonLTStd-Roman"/>
              </a:rPr>
            </a:br>
            <a:r>
              <a:rPr lang="fr-FR" sz="1800" b="0" i="0" dirty="0">
                <a:solidFill>
                  <a:srgbClr val="242021"/>
                </a:solidFill>
                <a:effectLst/>
                <a:latin typeface="SabonLTStd-Roman"/>
              </a:rPr>
              <a:t>are </a:t>
            </a:r>
            <a:r>
              <a:rPr lang="fr-FR" sz="1800" b="0" i="0" dirty="0" err="1">
                <a:solidFill>
                  <a:srgbClr val="242021"/>
                </a:solidFill>
                <a:effectLst/>
                <a:latin typeface="SabonLTStd-Roman"/>
              </a:rPr>
              <a:t>exporting</a:t>
            </a:r>
            <a:r>
              <a:rPr lang="fr-FR" sz="1800" b="0" i="0" dirty="0">
                <a:solidFill>
                  <a:srgbClr val="242021"/>
                </a:solidFill>
                <a:effectLst/>
                <a:latin typeface="SabonLTStd-Roman"/>
              </a:rPr>
              <a:t> one package to </a:t>
            </a:r>
            <a:r>
              <a:rPr lang="fr-FR" sz="1800" b="0" i="0" dirty="0" err="1">
                <a:solidFill>
                  <a:srgbClr val="242021"/>
                </a:solidFill>
                <a:effectLst/>
                <a:latin typeface="SabonLTStd-Roman"/>
              </a:rPr>
              <a:t>any</a:t>
            </a:r>
            <a:r>
              <a:rPr lang="fr-FR" sz="1800" b="0" i="0" dirty="0">
                <a:solidFill>
                  <a:srgbClr val="242021"/>
                </a:solidFill>
                <a:effectLst/>
                <a:latin typeface="SabonLTStd-Roman"/>
              </a:rPr>
              <a:t> packages </a:t>
            </a:r>
            <a:r>
              <a:rPr lang="fr-FR" sz="1800" b="0" i="0" dirty="0" err="1">
                <a:solidFill>
                  <a:srgbClr val="242021"/>
                </a:solidFill>
                <a:effectLst/>
                <a:latin typeface="SabonLTStd-Roman"/>
              </a:rPr>
              <a:t>that</a:t>
            </a:r>
            <a:r>
              <a:rPr lang="fr-FR" sz="1800" b="0" i="0" dirty="0">
                <a:solidFill>
                  <a:srgbClr val="242021"/>
                </a:solidFill>
                <a:effectLst/>
                <a:latin typeface="SabonLTStd-Roman"/>
              </a:rPr>
              <a:t> use the module.</a:t>
            </a:r>
            <a:br>
              <a:rPr lang="fr-FR" sz="1800" b="0" i="0" dirty="0">
                <a:solidFill>
                  <a:srgbClr val="242021"/>
                </a:solidFill>
                <a:effectLst/>
                <a:latin typeface="SabonLTStd-Roman"/>
              </a:rPr>
            </a:br>
            <a:r>
              <a:rPr lang="fr-FR" sz="1800" b="0" i="0" dirty="0">
                <a:solidFill>
                  <a:srgbClr val="242021"/>
                </a:solidFill>
                <a:effectLst/>
                <a:highlight>
                  <a:srgbClr val="00FFFF"/>
                </a:highlight>
                <a:latin typeface="SourceCodePro-Regular"/>
              </a:rPr>
              <a:t>module </a:t>
            </a:r>
            <a:r>
              <a:rPr lang="fr-FR" sz="1800" b="0" i="0" dirty="0" err="1">
                <a:solidFill>
                  <a:srgbClr val="242021"/>
                </a:solidFill>
                <a:effectLst/>
                <a:highlight>
                  <a:srgbClr val="00FFFF"/>
                </a:highlight>
                <a:latin typeface="SourceCodePro-Regular"/>
              </a:rPr>
              <a:t>zoo.animal.feeding</a:t>
            </a:r>
            <a:r>
              <a:rPr lang="fr-FR" sz="1800" b="0" i="0" dirty="0">
                <a:solidFill>
                  <a:srgbClr val="242021"/>
                </a:solidFill>
                <a:effectLst/>
                <a:highlight>
                  <a:srgbClr val="00FFFF"/>
                </a:highlight>
                <a:latin typeface="SourceCodePro-Regular"/>
              </a:rPr>
              <a:t> {</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exports </a:t>
            </a:r>
            <a:r>
              <a:rPr lang="fr-FR" sz="1800" b="0" i="0" dirty="0" err="1">
                <a:solidFill>
                  <a:srgbClr val="242021"/>
                </a:solidFill>
                <a:effectLst/>
                <a:highlight>
                  <a:srgbClr val="00FFFF"/>
                </a:highlight>
                <a:latin typeface="SourceCodePro-Regular"/>
              </a:rPr>
              <a:t>zoo.animal.feeding</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a:t>
            </a:r>
            <a:r>
              <a:rPr lang="fr-FR" dirty="0">
                <a:highlight>
                  <a:srgbClr val="00FFFF"/>
                </a:highlight>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7197F679-435D-4741-A559-78AE8CC6F111}"/>
              </a:ext>
            </a:extLst>
          </p:cNvPr>
          <p:cNvPicPr>
            <a:picLocks noChangeAspect="1"/>
          </p:cNvPicPr>
          <p:nvPr/>
        </p:nvPicPr>
        <p:blipFill>
          <a:blip r:embed="rId2"/>
          <a:stretch>
            <a:fillRect/>
          </a:stretch>
        </p:blipFill>
        <p:spPr>
          <a:xfrm>
            <a:off x="7646796" y="2463800"/>
            <a:ext cx="3881532" cy="2111074"/>
          </a:xfrm>
          <a:prstGeom prst="rect">
            <a:avLst/>
          </a:prstGeom>
          <a:effectLst>
            <a:outerShdw blurRad="50800" dist="38100" dir="2700000" algn="tl" rotWithShape="0">
              <a:prstClr val="black">
                <a:alpha val="40000"/>
              </a:prstClr>
            </a:outerShdw>
          </a:effectLst>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6860040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lnSpcReduction="10000"/>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fr-FR" sz="1800" b="0" i="0" dirty="0">
                <a:solidFill>
                  <a:srgbClr val="242021"/>
                </a:solidFill>
                <a:effectLst/>
                <a:latin typeface="SabonLTStd-Roman"/>
              </a:rPr>
              <a:t>The </a:t>
            </a:r>
            <a:r>
              <a:rPr lang="fr-FR" sz="1800" b="0" i="0" dirty="0" err="1">
                <a:solidFill>
                  <a:srgbClr val="242021"/>
                </a:solidFill>
                <a:effectLst/>
                <a:latin typeface="SourceCodePro-Regular"/>
              </a:rPr>
              <a:t>zoo.animal.care</a:t>
            </a:r>
            <a:r>
              <a:rPr lang="fr-FR" sz="1800" b="0" i="0" dirty="0">
                <a:solidFill>
                  <a:srgbClr val="242021"/>
                </a:solidFill>
                <a:effectLst/>
                <a:latin typeface="SourceCodePro-Regular"/>
              </a:rPr>
              <a:t> </a:t>
            </a:r>
            <a:r>
              <a:rPr lang="fr-FR" sz="1800" b="0" i="0" dirty="0">
                <a:solidFill>
                  <a:srgbClr val="242021"/>
                </a:solidFill>
                <a:effectLst/>
                <a:latin typeface="SabonLTStd-Roman"/>
              </a:rPr>
              <a:t>module </a:t>
            </a:r>
            <a:r>
              <a:rPr lang="fr-FR" sz="1800" b="0" i="0" dirty="0" err="1">
                <a:solidFill>
                  <a:srgbClr val="242021"/>
                </a:solidFill>
                <a:effectLst/>
                <a:latin typeface="SabonLTStd-Roman"/>
              </a:rPr>
              <a:t>is</a:t>
            </a:r>
            <a:r>
              <a:rPr lang="fr-FR" sz="1800" b="0" i="0" dirty="0">
                <a:solidFill>
                  <a:srgbClr val="242021"/>
                </a:solidFill>
                <a:effectLst/>
                <a:latin typeface="SabonLTStd-Roman"/>
              </a:rPr>
              <a:t> the first </a:t>
            </a:r>
            <a:r>
              <a:rPr lang="fr-FR" sz="1800" b="0" i="0" dirty="0" err="1">
                <a:solidFill>
                  <a:srgbClr val="242021"/>
                </a:solidFill>
                <a:effectLst/>
                <a:latin typeface="SabonLTStd-Roman"/>
              </a:rPr>
              <a:t>opportunity</a:t>
            </a:r>
            <a:r>
              <a:rPr lang="fr-FR" sz="1800" b="0" i="0" dirty="0">
                <a:solidFill>
                  <a:srgbClr val="242021"/>
                </a:solidFill>
                <a:effectLst/>
                <a:latin typeface="SabonLTStd-Roman"/>
              </a:rPr>
              <a:t> </a:t>
            </a:r>
          </a:p>
          <a:p>
            <a:pPr marL="0" indent="0">
              <a:buNone/>
            </a:pPr>
            <a:r>
              <a:rPr lang="fr-FR" sz="1800" b="0" i="0" dirty="0">
                <a:solidFill>
                  <a:srgbClr val="242021"/>
                </a:solidFill>
                <a:effectLst/>
                <a:latin typeface="SabonLTStd-Roman"/>
              </a:rPr>
              <a:t>to </a:t>
            </a:r>
            <a:r>
              <a:rPr lang="fr-FR" sz="1800" b="0" i="0" dirty="0" err="1">
                <a:solidFill>
                  <a:srgbClr val="242021"/>
                </a:solidFill>
                <a:effectLst/>
                <a:latin typeface="SabonLTStd-Roman"/>
              </a:rPr>
              <a:t>improve</a:t>
            </a:r>
            <a:r>
              <a:rPr lang="fr-FR" sz="1800" b="0" i="0" dirty="0">
                <a:solidFill>
                  <a:srgbClr val="242021"/>
                </a:solidFill>
                <a:effectLst/>
                <a:latin typeface="SabonLTStd-Roman"/>
              </a:rPr>
              <a:t> </a:t>
            </a:r>
            <a:r>
              <a:rPr lang="fr-FR" sz="1800" b="0" i="0" dirty="0" err="1">
                <a:solidFill>
                  <a:srgbClr val="242021"/>
                </a:solidFill>
                <a:effectLst/>
                <a:latin typeface="SabonLTStd-Roman"/>
              </a:rPr>
              <a:t>things</a:t>
            </a:r>
            <a:r>
              <a:rPr lang="fr-FR" sz="1800" b="0" i="0" dirty="0">
                <a:solidFill>
                  <a:srgbClr val="242021"/>
                </a:solidFill>
                <a:effectLst/>
                <a:latin typeface="SabonLTStd-Roman"/>
              </a:rPr>
              <a:t>. </a:t>
            </a:r>
            <a:r>
              <a:rPr lang="fr-FR" sz="1800" b="0" i="0" dirty="0" err="1">
                <a:solidFill>
                  <a:srgbClr val="242021"/>
                </a:solidFill>
                <a:effectLst/>
                <a:latin typeface="SabonLTStd-Roman"/>
              </a:rPr>
              <a:t>Rather</a:t>
            </a:r>
            <a:r>
              <a:rPr lang="fr-FR" sz="1800" b="0" i="0" dirty="0">
                <a:solidFill>
                  <a:srgbClr val="242021"/>
                </a:solidFill>
                <a:effectLst/>
                <a:latin typeface="SabonLTStd-Roman"/>
              </a:rPr>
              <a:t> </a:t>
            </a:r>
            <a:r>
              <a:rPr lang="fr-FR" sz="1800" b="0" i="0" dirty="0" err="1">
                <a:solidFill>
                  <a:srgbClr val="242021"/>
                </a:solidFill>
                <a:effectLst/>
                <a:latin typeface="SabonLTStd-Roman"/>
              </a:rPr>
              <a:t>than</a:t>
            </a:r>
            <a:r>
              <a:rPr lang="fr-FR" sz="1800" b="0" i="0" dirty="0">
                <a:solidFill>
                  <a:srgbClr val="242021"/>
                </a:solidFill>
                <a:effectLst/>
                <a:latin typeface="SabonLTStd-Roman"/>
              </a:rPr>
              <a:t/>
            </a:r>
            <a:br>
              <a:rPr lang="fr-FR" sz="1800" b="0" i="0" dirty="0">
                <a:solidFill>
                  <a:srgbClr val="242021"/>
                </a:solidFill>
                <a:effectLst/>
                <a:latin typeface="SabonLTStd-Roman"/>
              </a:rPr>
            </a:br>
            <a:r>
              <a:rPr lang="fr-FR" sz="1800" b="0" i="0" dirty="0">
                <a:solidFill>
                  <a:srgbClr val="242021"/>
                </a:solidFill>
                <a:effectLst/>
                <a:latin typeface="SabonLTStd-Roman"/>
              </a:rPr>
              <a:t>forcing all </a:t>
            </a:r>
            <a:r>
              <a:rPr lang="fr-FR" sz="1800" b="0" i="0" dirty="0" err="1">
                <a:solidFill>
                  <a:srgbClr val="242021"/>
                </a:solidFill>
                <a:effectLst/>
                <a:latin typeface="SabonLTStd-Roman"/>
              </a:rPr>
              <a:t>remaining</a:t>
            </a:r>
            <a:r>
              <a:rPr lang="fr-FR" sz="1800" b="0" i="0" dirty="0">
                <a:solidFill>
                  <a:srgbClr val="242021"/>
                </a:solidFill>
                <a:effectLst/>
                <a:latin typeface="SabonLTStd-Roman"/>
              </a:rPr>
              <a:t> modules to </a:t>
            </a:r>
            <a:r>
              <a:rPr lang="fr-FR" sz="1800" b="0" i="0" dirty="0" err="1">
                <a:solidFill>
                  <a:srgbClr val="242021"/>
                </a:solidFill>
                <a:effectLst/>
                <a:latin typeface="SabonLTStd-Roman"/>
              </a:rPr>
              <a:t>explicitly</a:t>
            </a:r>
            <a:r>
              <a:rPr lang="fr-FR" sz="1800" b="0" i="0" dirty="0">
                <a:solidFill>
                  <a:srgbClr val="242021"/>
                </a:solidFill>
                <a:effectLst/>
                <a:latin typeface="SabonLTStd-Roman"/>
              </a:rPr>
              <a:t> </a:t>
            </a:r>
            <a:r>
              <a:rPr lang="fr-FR" sz="1800" b="0" i="0" dirty="0" err="1">
                <a:solidFill>
                  <a:srgbClr val="242021"/>
                </a:solidFill>
                <a:effectLst/>
                <a:latin typeface="SabonLTStd-Roman"/>
              </a:rPr>
              <a:t>specify</a:t>
            </a:r>
            <a:r>
              <a:rPr lang="fr-FR" sz="1800" b="0" i="0" dirty="0">
                <a:solidFill>
                  <a:srgbClr val="242021"/>
                </a:solidFill>
                <a:effectLst/>
                <a:latin typeface="SabonLTStd-Roman"/>
              </a:rPr>
              <a:t> </a:t>
            </a:r>
          </a:p>
          <a:p>
            <a:pPr marL="0" indent="0">
              <a:buNone/>
            </a:pPr>
            <a:r>
              <a:rPr lang="fr-FR" sz="1800" b="0" i="0" dirty="0" err="1">
                <a:solidFill>
                  <a:srgbClr val="242021"/>
                </a:solidFill>
                <a:effectLst/>
                <a:latin typeface="SourceCodePro-Regular"/>
              </a:rPr>
              <a:t>zoo.animal.feeding</a:t>
            </a:r>
            <a:r>
              <a:rPr lang="fr-FR" sz="1800" b="0" i="0" dirty="0">
                <a:solidFill>
                  <a:srgbClr val="242021"/>
                </a:solidFill>
                <a:effectLst/>
                <a:latin typeface="SabonLTStd-Roman"/>
              </a:rPr>
              <a:t>, the code uses</a:t>
            </a:r>
            <a:br>
              <a:rPr lang="fr-FR" sz="1800" b="0" i="0" dirty="0">
                <a:solidFill>
                  <a:srgbClr val="242021"/>
                </a:solidFill>
                <a:effectLst/>
                <a:latin typeface="SabonLTStd-Roman"/>
              </a:rPr>
            </a:br>
            <a:r>
              <a:rPr lang="fr-FR" sz="1800" b="0" i="0" dirty="0" err="1">
                <a:solidFill>
                  <a:srgbClr val="242021"/>
                </a:solidFill>
                <a:effectLst/>
                <a:latin typeface="SourceCodePro-Regular"/>
              </a:rPr>
              <a:t>requires</a:t>
            </a:r>
            <a:r>
              <a:rPr lang="fr-FR" sz="1800" b="0" i="0" dirty="0">
                <a:solidFill>
                  <a:srgbClr val="242021"/>
                </a:solidFill>
                <a:effectLst/>
                <a:latin typeface="SourceCodePro-Regular"/>
              </a:rPr>
              <a:t> transitive</a:t>
            </a:r>
            <a:r>
              <a:rPr lang="fr-FR" sz="1800" b="0" i="0" dirty="0">
                <a:solidFill>
                  <a:srgbClr val="242021"/>
                </a:solidFill>
                <a:effectLst/>
                <a:latin typeface="SabonLTStd-Roman"/>
              </a:rPr>
              <a:t>.</a:t>
            </a:r>
            <a:br>
              <a:rPr lang="fr-FR" sz="1800" b="0" i="0" dirty="0">
                <a:solidFill>
                  <a:srgbClr val="242021"/>
                </a:solidFill>
                <a:effectLst/>
                <a:latin typeface="SabonLTStd-Roman"/>
              </a:rPr>
            </a:br>
            <a:r>
              <a:rPr lang="fr-FR" sz="1800" b="0" i="0" dirty="0">
                <a:solidFill>
                  <a:srgbClr val="242021"/>
                </a:solidFill>
                <a:effectLst/>
                <a:highlight>
                  <a:srgbClr val="00FFFF"/>
                </a:highlight>
                <a:latin typeface="SourceCodePro-Regular"/>
              </a:rPr>
              <a:t>module </a:t>
            </a:r>
            <a:r>
              <a:rPr lang="fr-FR" sz="1800" b="0" i="0" dirty="0" err="1">
                <a:solidFill>
                  <a:srgbClr val="242021"/>
                </a:solidFill>
                <a:effectLst/>
                <a:highlight>
                  <a:srgbClr val="00FFFF"/>
                </a:highlight>
                <a:latin typeface="SourceCodePro-Regular"/>
              </a:rPr>
              <a:t>zoo.animal.care</a:t>
            </a:r>
            <a:r>
              <a:rPr lang="fr-FR" sz="1800" b="0" i="0" dirty="0">
                <a:solidFill>
                  <a:srgbClr val="242021"/>
                </a:solidFill>
                <a:effectLst/>
                <a:highlight>
                  <a:srgbClr val="00FFFF"/>
                </a:highlight>
                <a:latin typeface="SourceCodePro-Regular"/>
              </a:rPr>
              <a:t> {</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exports </a:t>
            </a:r>
            <a:r>
              <a:rPr lang="fr-FR" sz="1800" b="0" i="0" dirty="0" err="1">
                <a:solidFill>
                  <a:srgbClr val="242021"/>
                </a:solidFill>
                <a:effectLst/>
                <a:highlight>
                  <a:srgbClr val="00FFFF"/>
                </a:highlight>
                <a:latin typeface="SourceCodePro-Regular"/>
              </a:rPr>
              <a:t>zoo.animal.care.medical</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1" i="0" dirty="0">
                <a:solidFill>
                  <a:srgbClr val="242021"/>
                </a:solidFill>
                <a:effectLst/>
                <a:highlight>
                  <a:srgbClr val="00FFFF"/>
                </a:highlight>
                <a:latin typeface="SourceCodePro-Bold"/>
              </a:rPr>
              <a:t>transitive </a:t>
            </a:r>
            <a:r>
              <a:rPr lang="fr-FR" sz="1800" b="0" i="0" dirty="0" err="1">
                <a:solidFill>
                  <a:srgbClr val="242021"/>
                </a:solidFill>
                <a:effectLst/>
                <a:highlight>
                  <a:srgbClr val="00FFFF"/>
                </a:highlight>
                <a:latin typeface="SourceCodePro-Regular"/>
              </a:rPr>
              <a:t>zoo.animal.feeding</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a:t>
            </a:r>
            <a:r>
              <a:rPr lang="fr-FR" sz="1400" dirty="0">
                <a:highlight>
                  <a:srgbClr val="00FFFF"/>
                </a:highlight>
              </a:rPr>
              <a:t> </a:t>
            </a:r>
            <a:r>
              <a:rPr lang="fr-FR" sz="1400" dirty="0"/>
              <a:t/>
            </a:r>
            <a:br>
              <a:rPr lang="fr-FR" sz="1400"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7197F679-435D-4741-A559-78AE8CC6F111}"/>
              </a:ext>
            </a:extLst>
          </p:cNvPr>
          <p:cNvPicPr>
            <a:picLocks noChangeAspect="1"/>
          </p:cNvPicPr>
          <p:nvPr/>
        </p:nvPicPr>
        <p:blipFill>
          <a:blip r:embed="rId2"/>
          <a:stretch>
            <a:fillRect/>
          </a:stretch>
        </p:blipFill>
        <p:spPr>
          <a:xfrm>
            <a:off x="6503969" y="3014221"/>
            <a:ext cx="4347064" cy="2364266"/>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948355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fontScale="92500" lnSpcReduction="20000"/>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fr-FR" sz="1800" b="0" i="0" dirty="0">
                <a:solidFill>
                  <a:srgbClr val="242021"/>
                </a:solidFill>
                <a:effectLst/>
                <a:latin typeface="SabonLTStd-Roman"/>
              </a:rPr>
              <a:t>In the </a:t>
            </a:r>
            <a:r>
              <a:rPr lang="fr-FR" sz="1800" b="0" i="0" dirty="0" err="1">
                <a:solidFill>
                  <a:srgbClr val="242021"/>
                </a:solidFill>
                <a:effectLst/>
                <a:latin typeface="SourceCodePro-Regular"/>
              </a:rPr>
              <a:t>zoo.animal.talks</a:t>
            </a:r>
            <a:r>
              <a:rPr lang="fr-FR" sz="1800" b="0" i="0" dirty="0">
                <a:solidFill>
                  <a:srgbClr val="242021"/>
                </a:solidFill>
                <a:effectLst/>
                <a:latin typeface="SourceCodePro-Regular"/>
              </a:rPr>
              <a:t> </a:t>
            </a:r>
            <a:r>
              <a:rPr lang="fr-FR" sz="1800" b="0" i="0" dirty="0">
                <a:solidFill>
                  <a:srgbClr val="242021"/>
                </a:solidFill>
                <a:effectLst/>
                <a:latin typeface="SabonLTStd-Roman"/>
              </a:rPr>
              <a:t>module, </a:t>
            </a:r>
            <a:r>
              <a:rPr lang="fr-FR" sz="1800" b="0" i="0" dirty="0" err="1">
                <a:solidFill>
                  <a:srgbClr val="242021"/>
                </a:solidFill>
                <a:effectLst/>
                <a:latin typeface="SabonLTStd-Roman"/>
              </a:rPr>
              <a:t>we</a:t>
            </a:r>
            <a:r>
              <a:rPr lang="fr-FR" sz="1800" b="0" i="0" dirty="0">
                <a:solidFill>
                  <a:srgbClr val="242021"/>
                </a:solidFill>
                <a:effectLst/>
                <a:latin typeface="SabonLTStd-Roman"/>
              </a:rPr>
              <a:t> </a:t>
            </a:r>
            <a:r>
              <a:rPr lang="fr-FR" sz="1800" b="0" i="0" dirty="0" err="1">
                <a:solidFill>
                  <a:srgbClr val="242021"/>
                </a:solidFill>
                <a:effectLst/>
                <a:latin typeface="SabonLTStd-Roman"/>
              </a:rPr>
              <a:t>make</a:t>
            </a:r>
            <a:r>
              <a:rPr lang="fr-FR" sz="1800" b="0" i="0" dirty="0">
                <a:solidFill>
                  <a:srgbClr val="242021"/>
                </a:solidFill>
                <a:effectLst/>
                <a:latin typeface="SabonLTStd-Roman"/>
              </a:rPr>
              <a:t> a </a:t>
            </a:r>
            <a:r>
              <a:rPr lang="fr-FR" sz="1800" b="0" i="0" dirty="0" err="1">
                <a:solidFill>
                  <a:srgbClr val="242021"/>
                </a:solidFill>
                <a:effectLst/>
                <a:latin typeface="SabonLTStd-Roman"/>
              </a:rPr>
              <a:t>similar</a:t>
            </a:r>
            <a:r>
              <a:rPr lang="fr-FR" sz="1800" b="0" i="0" dirty="0">
                <a:solidFill>
                  <a:srgbClr val="242021"/>
                </a:solidFill>
                <a:effectLst/>
                <a:latin typeface="SabonLTStd-Roman"/>
              </a:rPr>
              <a:t> change and </a:t>
            </a:r>
            <a:r>
              <a:rPr lang="fr-FR" sz="1800" b="0" i="0" dirty="0" err="1">
                <a:solidFill>
                  <a:srgbClr val="242021"/>
                </a:solidFill>
                <a:effectLst/>
                <a:latin typeface="SabonLTStd-Roman"/>
              </a:rPr>
              <a:t>don’t</a:t>
            </a:r>
            <a:r>
              <a:rPr lang="fr-FR" sz="1800" b="0" i="0" dirty="0">
                <a:solidFill>
                  <a:srgbClr val="242021"/>
                </a:solidFill>
                <a:effectLst/>
                <a:latin typeface="SabonLTStd-Roman"/>
              </a:rPr>
              <a:t> force </a:t>
            </a:r>
            <a:r>
              <a:rPr lang="fr-FR" sz="1800" b="0" i="0" dirty="0" err="1">
                <a:solidFill>
                  <a:srgbClr val="242021"/>
                </a:solidFill>
                <a:effectLst/>
                <a:latin typeface="SabonLTStd-Roman"/>
              </a:rPr>
              <a:t>other</a:t>
            </a:r>
            <a:r>
              <a:rPr lang="fr-FR" sz="1800" b="0" i="0" dirty="0">
                <a:solidFill>
                  <a:srgbClr val="242021"/>
                </a:solidFill>
                <a:effectLst/>
                <a:latin typeface="SabonLTStd-Roman"/>
              </a:rPr>
              <a:t> modules to </a:t>
            </a:r>
            <a:r>
              <a:rPr lang="fr-FR" sz="1800" b="0" i="0" dirty="0" err="1">
                <a:solidFill>
                  <a:srgbClr val="242021"/>
                </a:solidFill>
                <a:effectLst/>
                <a:latin typeface="SabonLTStd-Roman"/>
              </a:rPr>
              <a:t>specify</a:t>
            </a:r>
            <a:r>
              <a:rPr lang="fr-FR" sz="1800" b="0" i="0" dirty="0">
                <a:solidFill>
                  <a:srgbClr val="242021"/>
                </a:solidFill>
                <a:effectLst/>
                <a:latin typeface="SabonLTStd-Roman"/>
              </a:rPr>
              <a:t> </a:t>
            </a:r>
            <a:r>
              <a:rPr lang="fr-FR" sz="1800" b="0" i="0" dirty="0" err="1">
                <a:solidFill>
                  <a:srgbClr val="242021"/>
                </a:solidFill>
                <a:effectLst/>
                <a:latin typeface="SourceCodePro-Regular"/>
              </a:rPr>
              <a:t>zoo.animal.care</a:t>
            </a:r>
            <a:r>
              <a:rPr lang="fr-FR" sz="1800" b="0" i="0" dirty="0">
                <a:solidFill>
                  <a:srgbClr val="242021"/>
                </a:solidFill>
                <a:effectLst/>
                <a:latin typeface="SabonLTStd-Roman"/>
              </a:rPr>
              <a:t>. </a:t>
            </a:r>
            <a:r>
              <a:rPr lang="fr-FR" sz="1800" b="0" i="0" dirty="0" err="1">
                <a:solidFill>
                  <a:srgbClr val="242021"/>
                </a:solidFill>
                <a:effectLst/>
                <a:latin typeface="SabonLTStd-Roman"/>
              </a:rPr>
              <a:t>We</a:t>
            </a:r>
            <a:r>
              <a:rPr lang="fr-FR" sz="1800" b="0" i="0" dirty="0">
                <a:solidFill>
                  <a:srgbClr val="242021"/>
                </a:solidFill>
                <a:effectLst/>
                <a:latin typeface="SabonLTStd-Roman"/>
              </a:rPr>
              <a:t> </a:t>
            </a:r>
            <a:r>
              <a:rPr lang="fr-FR" sz="1800" b="0" i="0" dirty="0" err="1">
                <a:solidFill>
                  <a:srgbClr val="242021"/>
                </a:solidFill>
                <a:effectLst/>
                <a:latin typeface="SabonLTStd-Roman"/>
              </a:rPr>
              <a:t>also</a:t>
            </a:r>
            <a:r>
              <a:rPr lang="fr-FR" sz="1800" b="0" i="0" dirty="0">
                <a:solidFill>
                  <a:srgbClr val="242021"/>
                </a:solidFill>
                <a:effectLst/>
                <a:latin typeface="SabonLTStd-Roman"/>
              </a:rPr>
              <a:t> no longer </a:t>
            </a:r>
            <a:r>
              <a:rPr lang="fr-FR" sz="1800" b="0" i="0" dirty="0" err="1">
                <a:solidFill>
                  <a:srgbClr val="242021"/>
                </a:solidFill>
                <a:effectLst/>
                <a:latin typeface="SabonLTStd-Roman"/>
              </a:rPr>
              <a:t>need</a:t>
            </a:r>
            <a:r>
              <a:rPr lang="fr-FR" sz="1800" b="0" i="0" dirty="0">
                <a:solidFill>
                  <a:srgbClr val="242021"/>
                </a:solidFill>
                <a:effectLst/>
                <a:latin typeface="SabonLTStd-Roman"/>
              </a:rPr>
              <a:t> to </a:t>
            </a:r>
            <a:r>
              <a:rPr lang="fr-FR" sz="1800" b="0" i="0" dirty="0" err="1">
                <a:solidFill>
                  <a:srgbClr val="242021"/>
                </a:solidFill>
                <a:effectLst/>
                <a:latin typeface="SabonLTStd-Roman"/>
              </a:rPr>
              <a:t>specify</a:t>
            </a:r>
            <a:r>
              <a:rPr lang="fr-FR" sz="1800" b="0" i="0" dirty="0">
                <a:solidFill>
                  <a:srgbClr val="242021"/>
                </a:solidFill>
                <a:effectLst/>
                <a:latin typeface="SabonLTStd-Roman"/>
              </a:rPr>
              <a:t> </a:t>
            </a:r>
            <a:r>
              <a:rPr lang="fr-FR" sz="1800" b="0" i="0" dirty="0" err="1">
                <a:solidFill>
                  <a:srgbClr val="242021"/>
                </a:solidFill>
                <a:effectLst/>
                <a:latin typeface="SourceCodePro-Regular"/>
              </a:rPr>
              <a:t>zoo.animal.feeding</a:t>
            </a:r>
            <a:r>
              <a:rPr lang="fr-FR" sz="1800" b="0" i="0" dirty="0">
                <a:solidFill>
                  <a:srgbClr val="242021"/>
                </a:solidFill>
                <a:effectLst/>
                <a:latin typeface="SabonLTStd-Roman"/>
              </a:rPr>
              <a:t>,</a:t>
            </a:r>
            <a:br>
              <a:rPr lang="fr-FR" sz="1800" b="0" i="0" dirty="0">
                <a:solidFill>
                  <a:srgbClr val="242021"/>
                </a:solidFill>
                <a:effectLst/>
                <a:latin typeface="SabonLTStd-Roman"/>
              </a:rPr>
            </a:br>
            <a:r>
              <a:rPr lang="fr-FR" sz="1800" b="0" i="0" dirty="0" err="1">
                <a:solidFill>
                  <a:srgbClr val="242021"/>
                </a:solidFill>
                <a:effectLst/>
                <a:latin typeface="SabonLTStd-Roman"/>
              </a:rPr>
              <a:t>so</a:t>
            </a:r>
            <a:r>
              <a:rPr lang="fr-FR" sz="1800" b="0" i="0" dirty="0">
                <a:solidFill>
                  <a:srgbClr val="242021"/>
                </a:solidFill>
                <a:effectLst/>
                <a:latin typeface="SabonLTStd-Roman"/>
              </a:rPr>
              <a:t> </a:t>
            </a:r>
            <a:r>
              <a:rPr lang="fr-FR" sz="1800" b="0" i="0" dirty="0" err="1">
                <a:solidFill>
                  <a:srgbClr val="242021"/>
                </a:solidFill>
                <a:effectLst/>
                <a:latin typeface="SabonLTStd-Roman"/>
              </a:rPr>
              <a:t>that</a:t>
            </a:r>
            <a:r>
              <a:rPr lang="fr-FR" sz="1800" b="0" i="0" dirty="0">
                <a:solidFill>
                  <a:srgbClr val="242021"/>
                </a:solidFill>
                <a:effectLst/>
                <a:latin typeface="SabonLTStd-Roman"/>
              </a:rPr>
              <a:t> line </a:t>
            </a:r>
            <a:r>
              <a:rPr lang="fr-FR" sz="1800" b="0" i="0" dirty="0" err="1">
                <a:solidFill>
                  <a:srgbClr val="242021"/>
                </a:solidFill>
                <a:effectLst/>
                <a:latin typeface="SabonLTStd-Roman"/>
              </a:rPr>
              <a:t>is</a:t>
            </a:r>
            <a:r>
              <a:rPr lang="fr-FR" sz="1800" b="0" i="0" dirty="0">
                <a:solidFill>
                  <a:srgbClr val="242021"/>
                </a:solidFill>
                <a:effectLst/>
                <a:latin typeface="SabonLTStd-Roman"/>
              </a:rPr>
              <a:t> </a:t>
            </a:r>
            <a:r>
              <a:rPr lang="fr-FR" sz="1800" b="0" i="0" dirty="0" err="1">
                <a:solidFill>
                  <a:srgbClr val="242021"/>
                </a:solidFill>
                <a:effectLst/>
                <a:latin typeface="SabonLTStd-Roman"/>
              </a:rPr>
              <a:t>commented</a:t>
            </a:r>
            <a:r>
              <a:rPr lang="fr-FR" sz="1800" b="0" i="0" dirty="0">
                <a:solidFill>
                  <a:srgbClr val="242021"/>
                </a:solidFill>
                <a:effectLst/>
                <a:latin typeface="SabonLTStd-Roman"/>
              </a:rPr>
              <a:t> out.</a:t>
            </a:r>
            <a:br>
              <a:rPr lang="fr-FR" sz="1800" b="0" i="0" dirty="0">
                <a:solidFill>
                  <a:srgbClr val="242021"/>
                </a:solidFill>
                <a:effectLst/>
                <a:latin typeface="SabonLTStd-Roman"/>
              </a:rPr>
            </a:br>
            <a:r>
              <a:rPr lang="fr-FR" sz="1800" b="0" i="0" dirty="0">
                <a:solidFill>
                  <a:srgbClr val="242021"/>
                </a:solidFill>
                <a:effectLst/>
                <a:highlight>
                  <a:srgbClr val="00FFFF"/>
                </a:highlight>
                <a:latin typeface="SourceCodePro-Regular"/>
              </a:rPr>
              <a:t>module </a:t>
            </a:r>
            <a:r>
              <a:rPr lang="fr-FR" sz="1800" b="0" i="0" dirty="0" err="1">
                <a:solidFill>
                  <a:srgbClr val="242021"/>
                </a:solidFill>
                <a:effectLst/>
                <a:highlight>
                  <a:srgbClr val="00FFFF"/>
                </a:highlight>
                <a:latin typeface="SourceCodePro-Regular"/>
              </a:rPr>
              <a:t>zoo.animal.talks</a:t>
            </a:r>
            <a:r>
              <a:rPr lang="fr-FR" sz="1800" b="0" i="0" dirty="0">
                <a:solidFill>
                  <a:srgbClr val="242021"/>
                </a:solidFill>
                <a:effectLst/>
                <a:highlight>
                  <a:srgbClr val="00FFFF"/>
                </a:highlight>
                <a:latin typeface="SourceCodePro-Regular"/>
              </a:rPr>
              <a:t> {</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exports </a:t>
            </a:r>
            <a:r>
              <a:rPr lang="fr-FR" sz="1800" b="0" i="0" dirty="0" err="1">
                <a:solidFill>
                  <a:srgbClr val="242021"/>
                </a:solidFill>
                <a:effectLst/>
                <a:highlight>
                  <a:srgbClr val="00FFFF"/>
                </a:highlight>
                <a:latin typeface="SourceCodePro-Regular"/>
              </a:rPr>
              <a:t>zoo.animal.talks.content</a:t>
            </a:r>
            <a:r>
              <a:rPr lang="fr-FR" sz="1800" b="0" i="0" dirty="0">
                <a:solidFill>
                  <a:srgbClr val="242021"/>
                </a:solidFill>
                <a:effectLst/>
                <a:highlight>
                  <a:srgbClr val="00FFFF"/>
                </a:highlight>
                <a:latin typeface="SourceCodePro-Regular"/>
              </a:rPr>
              <a:t> to </a:t>
            </a:r>
            <a:r>
              <a:rPr lang="fr-FR" sz="1800" b="0" i="0" dirty="0" err="1">
                <a:solidFill>
                  <a:srgbClr val="242021"/>
                </a:solidFill>
                <a:effectLst/>
                <a:highlight>
                  <a:srgbClr val="00FFFF"/>
                </a:highlight>
                <a:latin typeface="SourceCodePro-Regular"/>
              </a:rPr>
              <a:t>zoo.animal.staff</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exports </a:t>
            </a:r>
            <a:r>
              <a:rPr lang="fr-FR" sz="1800" b="0" i="0" dirty="0" err="1">
                <a:solidFill>
                  <a:srgbClr val="242021"/>
                </a:solidFill>
                <a:effectLst/>
                <a:highlight>
                  <a:srgbClr val="00FFFF"/>
                </a:highlight>
                <a:latin typeface="SourceCodePro-Regular"/>
              </a:rPr>
              <a:t>zoo.animal.talks.media</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exports </a:t>
            </a:r>
            <a:r>
              <a:rPr lang="fr-FR" sz="1800" b="0" i="0" dirty="0" err="1">
                <a:solidFill>
                  <a:srgbClr val="242021"/>
                </a:solidFill>
                <a:effectLst/>
                <a:highlight>
                  <a:srgbClr val="00FFFF"/>
                </a:highlight>
                <a:latin typeface="SourceCodePro-Regular"/>
              </a:rPr>
              <a:t>zoo.animal.talks.schedule</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1" i="0" dirty="0">
                <a:solidFill>
                  <a:srgbClr val="242021"/>
                </a:solidFill>
                <a:effectLst/>
                <a:highlight>
                  <a:srgbClr val="00FFFF"/>
                </a:highlight>
                <a:latin typeface="SourceCodePro-Bold"/>
              </a:rPr>
              <a:t>// no longer </a:t>
            </a:r>
            <a:r>
              <a:rPr lang="fr-FR" sz="1800" b="1" i="0" dirty="0" err="1">
                <a:solidFill>
                  <a:srgbClr val="242021"/>
                </a:solidFill>
                <a:effectLst/>
                <a:highlight>
                  <a:srgbClr val="00FFFF"/>
                </a:highlight>
                <a:latin typeface="SourceCodePro-Bold"/>
              </a:rPr>
              <a:t>needed</a:t>
            </a:r>
            <a:r>
              <a:rPr lang="fr-FR" sz="1800" b="1" i="0" dirty="0">
                <a:solidFill>
                  <a:srgbClr val="242021"/>
                </a:solidFill>
                <a:effectLst/>
                <a:highlight>
                  <a:srgbClr val="00FFFF"/>
                </a:highlight>
                <a:latin typeface="SourceCodePro-Bold"/>
              </a:rPr>
              <a:t> </a:t>
            </a: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0" i="0" dirty="0" err="1">
                <a:solidFill>
                  <a:srgbClr val="242021"/>
                </a:solidFill>
                <a:effectLst/>
                <a:highlight>
                  <a:srgbClr val="00FFFF"/>
                </a:highlight>
                <a:latin typeface="SourceCodePro-Regular"/>
              </a:rPr>
              <a:t>zoo.animal.feeding</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1" i="0" dirty="0">
                <a:solidFill>
                  <a:srgbClr val="242021"/>
                </a:solidFill>
                <a:effectLst/>
                <a:highlight>
                  <a:srgbClr val="00FFFF"/>
                </a:highlight>
                <a:latin typeface="SourceCodePro-Bold"/>
              </a:rPr>
              <a:t>// no longer </a:t>
            </a:r>
            <a:r>
              <a:rPr lang="fr-FR" sz="1800" b="1" i="0" dirty="0" err="1">
                <a:solidFill>
                  <a:srgbClr val="242021"/>
                </a:solidFill>
                <a:effectLst/>
                <a:highlight>
                  <a:srgbClr val="00FFFF"/>
                </a:highlight>
                <a:latin typeface="SourceCodePro-Bold"/>
              </a:rPr>
              <a:t>needed</a:t>
            </a:r>
            <a:r>
              <a:rPr lang="fr-FR" sz="1800" b="1" i="0" dirty="0">
                <a:solidFill>
                  <a:srgbClr val="242021"/>
                </a:solidFill>
                <a:effectLst/>
                <a:highlight>
                  <a:srgbClr val="00FFFF"/>
                </a:highlight>
                <a:latin typeface="SourceCodePro-Bold"/>
              </a:rPr>
              <a:t> </a:t>
            </a: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0" i="0" dirty="0" err="1">
                <a:solidFill>
                  <a:srgbClr val="242021"/>
                </a:solidFill>
                <a:effectLst/>
                <a:highlight>
                  <a:srgbClr val="00FFFF"/>
                </a:highlight>
                <a:latin typeface="SourceCodePro-Regular"/>
              </a:rPr>
              <a:t>zoo.animal.care</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1" i="0" dirty="0">
                <a:solidFill>
                  <a:srgbClr val="242021"/>
                </a:solidFill>
                <a:effectLst/>
                <a:highlight>
                  <a:srgbClr val="00FFFF"/>
                </a:highlight>
                <a:latin typeface="SourceCodePro-Bold"/>
              </a:rPr>
              <a:t>transitive </a:t>
            </a:r>
            <a:r>
              <a:rPr lang="fr-FR" sz="1800" b="0" i="0" dirty="0" err="1">
                <a:solidFill>
                  <a:srgbClr val="242021"/>
                </a:solidFill>
                <a:effectLst/>
                <a:highlight>
                  <a:srgbClr val="00FFFF"/>
                </a:highlight>
                <a:latin typeface="SourceCodePro-Regular"/>
              </a:rPr>
              <a:t>zoo.animal.care</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a:t>
            </a:r>
            <a:r>
              <a:rPr lang="fr-FR" sz="1100" dirty="0">
                <a:highlight>
                  <a:srgbClr val="00FFFF"/>
                </a:highlight>
              </a:rPr>
              <a:t> </a:t>
            </a:r>
            <a:br>
              <a:rPr lang="fr-FR" sz="1100" dirty="0">
                <a:highlight>
                  <a:srgbClr val="00FFFF"/>
                </a:highlight>
              </a:rPr>
            </a:br>
            <a:r>
              <a:rPr lang="fr-FR" sz="1400" dirty="0"/>
              <a:t/>
            </a:r>
            <a:br>
              <a:rPr lang="fr-FR" sz="1400"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7197F679-435D-4741-A559-78AE8CC6F111}"/>
              </a:ext>
            </a:extLst>
          </p:cNvPr>
          <p:cNvPicPr>
            <a:picLocks noChangeAspect="1"/>
          </p:cNvPicPr>
          <p:nvPr/>
        </p:nvPicPr>
        <p:blipFill>
          <a:blip r:embed="rId2"/>
          <a:stretch>
            <a:fillRect/>
          </a:stretch>
        </p:blipFill>
        <p:spPr>
          <a:xfrm>
            <a:off x="6503969" y="3511602"/>
            <a:ext cx="4347064" cy="2364266"/>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402957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fontScale="92500" lnSpcReduction="20000"/>
          </a:bodyPr>
          <a:lstStyle/>
          <a:p>
            <a:pPr marL="0" indent="0">
              <a:buNone/>
            </a:pPr>
            <a:r>
              <a:rPr lang="fr-FR" sz="1800" b="1" i="1" dirty="0" err="1">
                <a:solidFill>
                  <a:srgbClr val="242021"/>
                </a:solidFill>
                <a:effectLst/>
                <a:highlight>
                  <a:srgbClr val="FFFF00"/>
                </a:highlight>
                <a:latin typeface="UniversLTStd-BoldObl"/>
              </a:rPr>
              <a:t>requires</a:t>
            </a:r>
            <a:r>
              <a:rPr lang="fr-FR" sz="1800" b="1" i="1" dirty="0">
                <a:solidFill>
                  <a:srgbClr val="242021"/>
                </a:solidFill>
                <a:effectLst/>
                <a:highlight>
                  <a:srgbClr val="FFFF00"/>
                </a:highlight>
                <a:latin typeface="UniversLTStd-BoldObl"/>
              </a:rPr>
              <a:t> transitive</a:t>
            </a:r>
            <a:r>
              <a:rPr lang="fr-FR" sz="1400" dirty="0">
                <a:highlight>
                  <a:srgbClr val="FFFF00"/>
                </a:highlight>
              </a:rPr>
              <a:t> </a:t>
            </a:r>
            <a:r>
              <a:rPr lang="fr-FR" sz="1400" dirty="0"/>
              <a:t/>
            </a:r>
            <a:br>
              <a:rPr lang="fr-FR" sz="1400" dirty="0"/>
            </a:br>
            <a:r>
              <a:rPr lang="fr-FR" sz="1800" b="0" i="0" dirty="0" err="1">
                <a:solidFill>
                  <a:srgbClr val="242021"/>
                </a:solidFill>
                <a:effectLst/>
                <a:latin typeface="SabonLTStd-Roman"/>
              </a:rPr>
              <a:t>Finally</a:t>
            </a:r>
            <a:r>
              <a:rPr lang="fr-FR" sz="1800" b="0" i="0" dirty="0">
                <a:solidFill>
                  <a:srgbClr val="242021"/>
                </a:solidFill>
                <a:effectLst/>
                <a:latin typeface="SabonLTStd-Roman"/>
              </a:rPr>
              <a:t>, in the </a:t>
            </a:r>
            <a:r>
              <a:rPr lang="fr-FR" sz="1800" b="0" i="0" dirty="0" err="1">
                <a:solidFill>
                  <a:srgbClr val="242021"/>
                </a:solidFill>
                <a:effectLst/>
                <a:latin typeface="SourceCodePro-Regular"/>
              </a:rPr>
              <a:t>zoo.staff</a:t>
            </a:r>
            <a:r>
              <a:rPr lang="fr-FR" sz="1800" b="0" i="0" dirty="0">
                <a:solidFill>
                  <a:srgbClr val="242021"/>
                </a:solidFill>
                <a:effectLst/>
                <a:latin typeface="SourceCodePro-Regular"/>
              </a:rPr>
              <a:t> </a:t>
            </a:r>
            <a:r>
              <a:rPr lang="fr-FR" sz="1800" b="0" i="0" dirty="0">
                <a:solidFill>
                  <a:srgbClr val="242021"/>
                </a:solidFill>
                <a:effectLst/>
                <a:latin typeface="SabonLTStd-Roman"/>
              </a:rPr>
              <a:t>module, </a:t>
            </a:r>
            <a:r>
              <a:rPr lang="fr-FR" sz="1800" b="0" i="0" dirty="0" err="1">
                <a:solidFill>
                  <a:srgbClr val="242021"/>
                </a:solidFill>
                <a:effectLst/>
                <a:latin typeface="SabonLTStd-Roman"/>
              </a:rPr>
              <a:t>we</a:t>
            </a:r>
            <a:r>
              <a:rPr lang="fr-FR" sz="1800" b="0" i="0" dirty="0">
                <a:solidFill>
                  <a:srgbClr val="242021"/>
                </a:solidFill>
                <a:effectLst/>
                <a:latin typeface="SabonLTStd-Roman"/>
              </a:rPr>
              <a:t> can </a:t>
            </a:r>
            <a:r>
              <a:rPr lang="fr-FR" sz="1800" b="0" i="0" dirty="0" err="1">
                <a:solidFill>
                  <a:srgbClr val="242021"/>
                </a:solidFill>
                <a:effectLst/>
                <a:latin typeface="SabonLTStd-Roman"/>
              </a:rPr>
              <a:t>get</a:t>
            </a:r>
            <a:r>
              <a:rPr lang="fr-FR" sz="1800" b="0" i="0" dirty="0">
                <a:solidFill>
                  <a:srgbClr val="242021"/>
                </a:solidFill>
                <a:effectLst/>
                <a:latin typeface="SabonLTStd-Roman"/>
              </a:rPr>
              <a:t> </a:t>
            </a:r>
            <a:r>
              <a:rPr lang="fr-FR" sz="1800" b="0" i="0" dirty="0" err="1">
                <a:solidFill>
                  <a:srgbClr val="242021"/>
                </a:solidFill>
                <a:effectLst/>
                <a:latin typeface="SabonLTStd-Roman"/>
              </a:rPr>
              <a:t>rid</a:t>
            </a:r>
            <a:r>
              <a:rPr lang="fr-FR" sz="1800" b="0" i="0" dirty="0">
                <a:solidFill>
                  <a:srgbClr val="242021"/>
                </a:solidFill>
                <a:effectLst/>
                <a:latin typeface="SabonLTStd-Roman"/>
              </a:rPr>
              <a:t> of </a:t>
            </a:r>
            <a:r>
              <a:rPr lang="fr-FR" sz="1800" b="0" i="0" dirty="0" err="1">
                <a:solidFill>
                  <a:srgbClr val="242021"/>
                </a:solidFill>
                <a:effectLst/>
                <a:latin typeface="SabonLTStd-Roman"/>
              </a:rPr>
              <a:t>two</a:t>
            </a:r>
            <a:r>
              <a:rPr lang="fr-FR" sz="1800" b="0" i="0" dirty="0">
                <a:solidFill>
                  <a:srgbClr val="242021"/>
                </a:solidFill>
                <a:effectLst/>
                <a:latin typeface="SabonLTStd-Roman"/>
              </a:rPr>
              <a:t> </a:t>
            </a:r>
            <a:r>
              <a:rPr lang="fr-FR" sz="1800" b="0" i="0" dirty="0" err="1">
                <a:solidFill>
                  <a:srgbClr val="242021"/>
                </a:solidFill>
                <a:effectLst/>
                <a:latin typeface="SourceCodePro-Regular"/>
              </a:rPr>
              <a:t>requires</a:t>
            </a:r>
            <a:r>
              <a:rPr lang="fr-FR" sz="1800" b="0" i="0" dirty="0">
                <a:solidFill>
                  <a:srgbClr val="242021"/>
                </a:solidFill>
                <a:effectLst/>
                <a:latin typeface="SourceCodePro-Regular"/>
              </a:rPr>
              <a:t> </a:t>
            </a:r>
          </a:p>
          <a:p>
            <a:pPr marL="0" indent="0">
              <a:buNone/>
            </a:pPr>
            <a:r>
              <a:rPr lang="fr-FR" sz="1800" b="0" i="0" dirty="0" err="1">
                <a:solidFill>
                  <a:srgbClr val="242021"/>
                </a:solidFill>
                <a:effectLst/>
                <a:latin typeface="SabonLTStd-Roman"/>
              </a:rPr>
              <a:t>statements</a:t>
            </a:r>
            <a:r>
              <a:rPr lang="fr-FR" sz="1800" b="0" i="0" dirty="0">
                <a:solidFill>
                  <a:srgbClr val="242021"/>
                </a:solidFill>
                <a:effectLst/>
                <a:latin typeface="SabonLTStd-Roman"/>
              </a:rPr>
              <a:t>.</a:t>
            </a:r>
            <a:br>
              <a:rPr lang="fr-FR" sz="1800" b="0" i="0" dirty="0">
                <a:solidFill>
                  <a:srgbClr val="242021"/>
                </a:solidFill>
                <a:effectLst/>
                <a:latin typeface="SabonLTStd-Roman"/>
              </a:rPr>
            </a:br>
            <a:r>
              <a:rPr lang="fr-FR" sz="1800" b="0" i="0" dirty="0">
                <a:solidFill>
                  <a:srgbClr val="242021"/>
                </a:solidFill>
                <a:effectLst/>
                <a:highlight>
                  <a:srgbClr val="00FFFF"/>
                </a:highlight>
                <a:latin typeface="SourceCodePro-Regular"/>
              </a:rPr>
              <a:t>module </a:t>
            </a:r>
            <a:r>
              <a:rPr lang="fr-FR" sz="1800" b="0" i="0" dirty="0" err="1">
                <a:solidFill>
                  <a:srgbClr val="242021"/>
                </a:solidFill>
                <a:effectLst/>
                <a:highlight>
                  <a:srgbClr val="00FFFF"/>
                </a:highlight>
                <a:latin typeface="SourceCodePro-Regular"/>
              </a:rPr>
              <a:t>zoo.staff</a:t>
            </a:r>
            <a:r>
              <a:rPr lang="fr-FR" sz="1800" b="0" i="0" dirty="0">
                <a:solidFill>
                  <a:srgbClr val="242021"/>
                </a:solidFill>
                <a:effectLst/>
                <a:highlight>
                  <a:srgbClr val="00FFFF"/>
                </a:highlight>
                <a:latin typeface="SourceCodePro-Regular"/>
              </a:rPr>
              <a:t> {</a:t>
            </a:r>
            <a:br>
              <a:rPr lang="fr-FR" sz="1800" b="0" i="0" dirty="0">
                <a:solidFill>
                  <a:srgbClr val="242021"/>
                </a:solidFill>
                <a:effectLst/>
                <a:highlight>
                  <a:srgbClr val="00FFFF"/>
                </a:highlight>
                <a:latin typeface="SourceCodePro-Regular"/>
              </a:rPr>
            </a:br>
            <a:r>
              <a:rPr lang="fr-FR" sz="1800" b="1" i="0" dirty="0">
                <a:solidFill>
                  <a:srgbClr val="242021"/>
                </a:solidFill>
                <a:effectLst/>
                <a:highlight>
                  <a:srgbClr val="00FFFF"/>
                </a:highlight>
                <a:latin typeface="SourceCodePro-Bold"/>
              </a:rPr>
              <a:t>// no longer </a:t>
            </a:r>
            <a:r>
              <a:rPr lang="fr-FR" sz="1800" b="1" i="0" dirty="0" err="1">
                <a:solidFill>
                  <a:srgbClr val="242021"/>
                </a:solidFill>
                <a:effectLst/>
                <a:highlight>
                  <a:srgbClr val="00FFFF"/>
                </a:highlight>
                <a:latin typeface="SourceCodePro-Bold"/>
              </a:rPr>
              <a:t>needed</a:t>
            </a:r>
            <a:r>
              <a:rPr lang="fr-FR" sz="1800" b="1" i="0" dirty="0">
                <a:solidFill>
                  <a:srgbClr val="242021"/>
                </a:solidFill>
                <a:effectLst/>
                <a:highlight>
                  <a:srgbClr val="00FFFF"/>
                </a:highlight>
                <a:latin typeface="SourceCodePro-Bold"/>
              </a:rPr>
              <a:t> </a:t>
            </a: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0" i="0" dirty="0" err="1">
                <a:solidFill>
                  <a:srgbClr val="242021"/>
                </a:solidFill>
                <a:effectLst/>
                <a:highlight>
                  <a:srgbClr val="00FFFF"/>
                </a:highlight>
                <a:latin typeface="SourceCodePro-Regular"/>
              </a:rPr>
              <a:t>zoo.animal.feeding</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1" i="0" dirty="0">
                <a:solidFill>
                  <a:srgbClr val="242021"/>
                </a:solidFill>
                <a:effectLst/>
                <a:highlight>
                  <a:srgbClr val="00FFFF"/>
                </a:highlight>
                <a:latin typeface="SourceCodePro-Bold"/>
              </a:rPr>
              <a:t>// no longer </a:t>
            </a:r>
            <a:r>
              <a:rPr lang="fr-FR" sz="1800" b="1" i="0" dirty="0" err="1">
                <a:solidFill>
                  <a:srgbClr val="242021"/>
                </a:solidFill>
                <a:effectLst/>
                <a:highlight>
                  <a:srgbClr val="00FFFF"/>
                </a:highlight>
                <a:latin typeface="SourceCodePro-Bold"/>
              </a:rPr>
              <a:t>needed</a:t>
            </a:r>
            <a:r>
              <a:rPr lang="fr-FR" sz="1800" b="1" i="0" dirty="0">
                <a:solidFill>
                  <a:srgbClr val="242021"/>
                </a:solidFill>
                <a:effectLst/>
                <a:highlight>
                  <a:srgbClr val="00FFFF"/>
                </a:highlight>
                <a:latin typeface="SourceCodePro-Bold"/>
              </a:rPr>
              <a:t> </a:t>
            </a: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0" i="0" dirty="0" err="1">
                <a:solidFill>
                  <a:srgbClr val="242021"/>
                </a:solidFill>
                <a:effectLst/>
                <a:highlight>
                  <a:srgbClr val="00FFFF"/>
                </a:highlight>
                <a:latin typeface="SourceCodePro-Regular"/>
              </a:rPr>
              <a:t>zoo.animal.care</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err="1">
                <a:solidFill>
                  <a:srgbClr val="242021"/>
                </a:solidFill>
                <a:effectLst/>
                <a:highlight>
                  <a:srgbClr val="00FFFF"/>
                </a:highlight>
                <a:latin typeface="SourceCodePro-Regular"/>
              </a:rPr>
              <a:t>requires</a:t>
            </a:r>
            <a:r>
              <a:rPr lang="fr-FR" sz="1800" b="0" i="0" dirty="0">
                <a:solidFill>
                  <a:srgbClr val="242021"/>
                </a:solidFill>
                <a:effectLst/>
                <a:highlight>
                  <a:srgbClr val="00FFFF"/>
                </a:highlight>
                <a:latin typeface="SourceCodePro-Regular"/>
              </a:rPr>
              <a:t> </a:t>
            </a:r>
            <a:r>
              <a:rPr lang="fr-FR" sz="1800" b="0" i="0" dirty="0" err="1">
                <a:solidFill>
                  <a:srgbClr val="242021"/>
                </a:solidFill>
                <a:effectLst/>
                <a:highlight>
                  <a:srgbClr val="00FFFF"/>
                </a:highlight>
                <a:latin typeface="SourceCodePro-Regular"/>
              </a:rPr>
              <a:t>zoo.animal.talks</a:t>
            </a:r>
            <a:r>
              <a:rPr lang="fr-FR" sz="1800" b="0" i="0" dirty="0">
                <a:solidFill>
                  <a:srgbClr val="242021"/>
                </a:solidFill>
                <a:effectLst/>
                <a:highlight>
                  <a:srgbClr val="00FFFF"/>
                </a:highlight>
                <a:latin typeface="SourceCodePro-Regular"/>
              </a:rPr>
              <a:t>;</a:t>
            </a:r>
            <a:br>
              <a:rPr lang="fr-FR" sz="1800" b="0" i="0" dirty="0">
                <a:solidFill>
                  <a:srgbClr val="242021"/>
                </a:solidFill>
                <a:effectLst/>
                <a:highlight>
                  <a:srgbClr val="00FFFF"/>
                </a:highlight>
                <a:latin typeface="SourceCodePro-Regular"/>
              </a:rPr>
            </a:br>
            <a:r>
              <a:rPr lang="fr-FR" sz="1800" b="0" i="0" dirty="0">
                <a:solidFill>
                  <a:srgbClr val="242021"/>
                </a:solidFill>
                <a:effectLst/>
                <a:highlight>
                  <a:srgbClr val="00FFFF"/>
                </a:highlight>
                <a:latin typeface="SourceCodePro-Regular"/>
              </a:rPr>
              <a:t>}</a:t>
            </a:r>
            <a:r>
              <a:rPr lang="fr-FR" dirty="0">
                <a:highlight>
                  <a:srgbClr val="00FFFF"/>
                </a:highlight>
              </a:rPr>
              <a:t> </a:t>
            </a:r>
            <a:br>
              <a:rPr lang="fr-FR" dirty="0">
                <a:highlight>
                  <a:srgbClr val="00FFFF"/>
                </a:highlight>
              </a:rPr>
            </a:br>
            <a:endParaRPr lang="fr-FR" dirty="0">
              <a:highlight>
                <a:srgbClr val="00FFFF"/>
              </a:highlight>
            </a:endParaRPr>
          </a:p>
          <a:p>
            <a:pPr marL="0" indent="0">
              <a:buNone/>
            </a:pPr>
            <a:r>
              <a:rPr lang="en-US" sz="1800" b="0" i="0" dirty="0">
                <a:solidFill>
                  <a:srgbClr val="242021"/>
                </a:solidFill>
                <a:effectLst/>
                <a:latin typeface="SabonLTStd-Roman"/>
              </a:rPr>
              <a:t>The more modules you have, the more benefits of </a:t>
            </a:r>
            <a:r>
              <a:rPr lang="en-US" sz="1800" b="0" i="0" dirty="0">
                <a:solidFill>
                  <a:srgbClr val="242021"/>
                </a:solidFill>
                <a:effectLst/>
                <a:latin typeface="SourceCodePro-Regular"/>
              </a:rPr>
              <a:t>requires transitive </a:t>
            </a:r>
            <a:r>
              <a:rPr lang="en-US" sz="1800" b="0" i="0" dirty="0">
                <a:solidFill>
                  <a:srgbClr val="242021"/>
                </a:solidFill>
                <a:effectLst/>
                <a:latin typeface="SabonLTStd-Roman"/>
              </a:rPr>
              <a:t>compound. It is</a:t>
            </a:r>
            <a:br>
              <a:rPr lang="en-US" sz="1800" b="0" i="0" dirty="0">
                <a:solidFill>
                  <a:srgbClr val="242021"/>
                </a:solidFill>
                <a:effectLst/>
                <a:latin typeface="SabonLTStd-Roman"/>
              </a:rPr>
            </a:br>
            <a:r>
              <a:rPr lang="en-US" sz="1800" b="0" i="0" dirty="0">
                <a:solidFill>
                  <a:srgbClr val="242021"/>
                </a:solidFill>
                <a:effectLst/>
                <a:latin typeface="SabonLTStd-Roman"/>
              </a:rPr>
              <a:t>also more convenient for the caller. </a:t>
            </a:r>
            <a:r>
              <a:rPr lang="en-US" sz="1800" b="0" i="0" dirty="0">
                <a:solidFill>
                  <a:srgbClr val="242021"/>
                </a:solidFill>
                <a:effectLst/>
                <a:highlight>
                  <a:srgbClr val="00FFFF"/>
                </a:highlight>
                <a:latin typeface="SabonLTStd-Roman"/>
              </a:rPr>
              <a:t>If you were trying to work with this zoo, you could just</a:t>
            </a:r>
            <a:br>
              <a:rPr lang="en-US" sz="1800" b="0" i="0" dirty="0">
                <a:solidFill>
                  <a:srgbClr val="242021"/>
                </a:solidFill>
                <a:effectLst/>
                <a:highlight>
                  <a:srgbClr val="00FFFF"/>
                </a:highlight>
                <a:latin typeface="SabonLTStd-Roman"/>
              </a:rPr>
            </a:br>
            <a:r>
              <a:rPr lang="en-US" sz="1800" b="0" i="0" dirty="0">
                <a:solidFill>
                  <a:srgbClr val="242021"/>
                </a:solidFill>
                <a:effectLst/>
                <a:highlight>
                  <a:srgbClr val="00FFFF"/>
                </a:highlight>
                <a:latin typeface="SabonLTStd-Roman"/>
              </a:rPr>
              <a:t>require </a:t>
            </a:r>
            <a:r>
              <a:rPr lang="en-US" sz="1800" b="0" i="0" dirty="0" err="1">
                <a:solidFill>
                  <a:srgbClr val="242021"/>
                </a:solidFill>
                <a:effectLst/>
                <a:highlight>
                  <a:srgbClr val="00FFFF"/>
                </a:highlight>
                <a:latin typeface="SourceCodePro-Regular"/>
              </a:rPr>
              <a:t>zoo.staff</a:t>
            </a:r>
            <a:r>
              <a:rPr lang="en-US" sz="1800" b="0" i="0" dirty="0">
                <a:solidFill>
                  <a:srgbClr val="242021"/>
                </a:solidFill>
                <a:effectLst/>
                <a:highlight>
                  <a:srgbClr val="00FFFF"/>
                </a:highlight>
                <a:latin typeface="SourceCodePro-Regular"/>
              </a:rPr>
              <a:t> </a:t>
            </a:r>
            <a:r>
              <a:rPr lang="en-US" sz="1800" b="0" i="0" dirty="0">
                <a:solidFill>
                  <a:srgbClr val="242021"/>
                </a:solidFill>
                <a:effectLst/>
                <a:highlight>
                  <a:srgbClr val="00FFFF"/>
                </a:highlight>
                <a:latin typeface="SabonLTStd-Roman"/>
              </a:rPr>
              <a:t>and have the remaining dependencies automatically </a:t>
            </a:r>
            <a:r>
              <a:rPr lang="en-US" sz="1800" b="0" i="0" dirty="0">
                <a:solidFill>
                  <a:srgbClr val="242021"/>
                </a:solidFill>
                <a:effectLst/>
                <a:latin typeface="SabonLTStd-Roman"/>
              </a:rPr>
              <a:t>inferred.</a:t>
            </a:r>
            <a:r>
              <a:rPr lang="en-US" dirty="0"/>
              <a:t> </a:t>
            </a:r>
            <a:br>
              <a:rPr lang="en-US" dirty="0"/>
            </a:br>
            <a:endParaRPr lang="fr-FR" dirty="0">
              <a:highlight>
                <a:srgbClr val="00FFFF"/>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7197F679-435D-4741-A559-78AE8CC6F111}"/>
              </a:ext>
            </a:extLst>
          </p:cNvPr>
          <p:cNvPicPr>
            <a:picLocks noChangeAspect="1"/>
          </p:cNvPicPr>
          <p:nvPr/>
        </p:nvPicPr>
        <p:blipFill>
          <a:blip r:embed="rId2"/>
          <a:stretch>
            <a:fillRect/>
          </a:stretch>
        </p:blipFill>
        <p:spPr>
          <a:xfrm>
            <a:off x="7064697" y="2463067"/>
            <a:ext cx="4347064" cy="2364266"/>
          </a:xfrm>
          <a:prstGeom prst="rect">
            <a:avLst/>
          </a:prstGeom>
          <a:effectLst>
            <a:outerShdw blurRad="50800" dist="38100" dir="2700000" algn="tl" rotWithShape="0">
              <a:prstClr val="black">
                <a:alpha val="40000"/>
              </a:prstClr>
            </a:outerShdw>
          </a:effectLst>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631257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a:bodyPr>
          <a:lstStyle/>
          <a:p>
            <a:pPr marL="0" indent="0">
              <a:buNone/>
            </a:pPr>
            <a:r>
              <a:rPr lang="en-US" sz="1800" b="1" i="0" dirty="0">
                <a:solidFill>
                  <a:srgbClr val="242021"/>
                </a:solidFill>
                <a:effectLst/>
                <a:highlight>
                  <a:srgbClr val="FFFF00"/>
                </a:highlight>
                <a:latin typeface="UniversLTStd-Bold"/>
              </a:rPr>
              <a:t>Duplicate </a:t>
            </a:r>
            <a:r>
              <a:rPr lang="en-US" sz="1800" b="1" i="1" dirty="0">
                <a:solidFill>
                  <a:srgbClr val="242021"/>
                </a:solidFill>
                <a:effectLst/>
                <a:highlight>
                  <a:srgbClr val="FFFF00"/>
                </a:highlight>
                <a:latin typeface="UniversLTStd-BoldObl"/>
              </a:rPr>
              <a:t>requires </a:t>
            </a:r>
            <a:r>
              <a:rPr lang="en-US" sz="1800" b="1" i="0" dirty="0">
                <a:solidFill>
                  <a:srgbClr val="242021"/>
                </a:solidFill>
                <a:effectLst/>
                <a:highlight>
                  <a:srgbClr val="FFFF00"/>
                </a:highlight>
                <a:latin typeface="UniversLTStd-Bold"/>
              </a:rPr>
              <a:t>Statements</a:t>
            </a: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0" i="0" dirty="0">
                <a:solidFill>
                  <a:srgbClr val="242021"/>
                </a:solidFill>
                <a:effectLst/>
                <a:latin typeface="SabonLTStd-Roman"/>
              </a:rPr>
              <a:t>One place the exam might try to trick you is mixing </a:t>
            </a:r>
            <a:r>
              <a:rPr lang="en-US" sz="1800" b="0" i="0" dirty="0">
                <a:solidFill>
                  <a:srgbClr val="242021"/>
                </a:solidFill>
                <a:effectLst/>
                <a:latin typeface="SourceCodePro-Regular"/>
              </a:rPr>
              <a:t>requires </a:t>
            </a:r>
            <a:r>
              <a:rPr lang="en-US" sz="1800" b="0" i="0" dirty="0">
                <a:solidFill>
                  <a:srgbClr val="242021"/>
                </a:solidFill>
                <a:effectLst/>
                <a:latin typeface="SabonLTStd-Roman"/>
              </a:rPr>
              <a:t>and </a:t>
            </a:r>
            <a:r>
              <a:rPr lang="en-US" sz="1800" b="0" i="0" dirty="0">
                <a:solidFill>
                  <a:srgbClr val="242021"/>
                </a:solidFill>
                <a:effectLst/>
                <a:latin typeface="SourceCodePro-Regular"/>
              </a:rPr>
              <a:t>requires transitive</a:t>
            </a:r>
            <a:br>
              <a:rPr lang="en-US" sz="1800" b="0" i="0" dirty="0">
                <a:solidFill>
                  <a:srgbClr val="242021"/>
                </a:solidFill>
                <a:effectLst/>
                <a:latin typeface="SourceCodePro-Regular"/>
              </a:rPr>
            </a:br>
            <a:r>
              <a:rPr lang="en-US" sz="1800" b="0" i="0" dirty="0">
                <a:solidFill>
                  <a:srgbClr val="242021"/>
                </a:solidFill>
                <a:effectLst/>
                <a:latin typeface="SabonLTStd-Roman"/>
              </a:rPr>
              <a:t>together. Can you think of a reason this code doesn’t compile?</a:t>
            </a:r>
            <a:br>
              <a:rPr lang="en-US" sz="1800" b="0" i="0" dirty="0">
                <a:solidFill>
                  <a:srgbClr val="242021"/>
                </a:solidFill>
                <a:effectLst/>
                <a:latin typeface="SabonLTStd-Roman"/>
              </a:rPr>
            </a:br>
            <a:r>
              <a:rPr lang="en-US" sz="1800" b="0" i="0" dirty="0">
                <a:solidFill>
                  <a:srgbClr val="242021"/>
                </a:solidFill>
                <a:effectLst/>
                <a:highlight>
                  <a:srgbClr val="00FFFF"/>
                </a:highlight>
                <a:latin typeface="SourceCodePro-Regular"/>
              </a:rPr>
              <a:t>module </a:t>
            </a:r>
            <a:r>
              <a:rPr lang="en-US" sz="1800" b="0" i="0" dirty="0" err="1">
                <a:solidFill>
                  <a:srgbClr val="242021"/>
                </a:solidFill>
                <a:effectLst/>
                <a:highlight>
                  <a:srgbClr val="00FFFF"/>
                </a:highlight>
                <a:latin typeface="SourceCodePro-Regular"/>
              </a:rPr>
              <a:t>bad.module</a:t>
            </a:r>
            <a:r>
              <a:rPr lang="en-US" sz="1800" b="0" i="0" dirty="0">
                <a:solidFill>
                  <a:srgbClr val="242021"/>
                </a:solidFill>
                <a:effectLst/>
                <a:highlight>
                  <a:srgbClr val="00FFFF"/>
                </a:highlight>
                <a:latin typeface="SourceCodePro-Regular"/>
              </a:rPr>
              <a:t> {</a:t>
            </a:r>
            <a:br>
              <a:rPr lang="en-US" sz="1800" b="0" i="0" dirty="0">
                <a:solidFill>
                  <a:srgbClr val="242021"/>
                </a:solidFill>
                <a:effectLst/>
                <a:highlight>
                  <a:srgbClr val="00FFFF"/>
                </a:highlight>
                <a:latin typeface="SourceCodePro-Regular"/>
              </a:rPr>
            </a:br>
            <a:r>
              <a:rPr lang="en-US" sz="1800" b="0" i="0" dirty="0">
                <a:solidFill>
                  <a:srgbClr val="242021"/>
                </a:solidFill>
                <a:effectLst/>
                <a:highlight>
                  <a:srgbClr val="00FFFF"/>
                </a:highlight>
                <a:latin typeface="SourceCodePro-Regular"/>
              </a:rPr>
              <a:t>requires </a:t>
            </a:r>
            <a:r>
              <a:rPr lang="en-US" sz="1800" b="0" i="0" dirty="0" err="1">
                <a:solidFill>
                  <a:srgbClr val="242021"/>
                </a:solidFill>
                <a:effectLst/>
                <a:highlight>
                  <a:srgbClr val="00FFFF"/>
                </a:highlight>
                <a:latin typeface="SourceCodePro-Regular"/>
              </a:rPr>
              <a:t>zoo.animal.talks</a:t>
            </a:r>
            <a:r>
              <a:rPr lang="en-US" sz="1800" b="0" i="0" dirty="0">
                <a:solidFill>
                  <a:srgbClr val="242021"/>
                </a:solidFill>
                <a:effectLst/>
                <a:highlight>
                  <a:srgbClr val="00FFFF"/>
                </a:highlight>
                <a:latin typeface="SourceCodePro-Regular"/>
              </a:rPr>
              <a:t>;</a:t>
            </a:r>
            <a:br>
              <a:rPr lang="en-US" sz="1800" b="0" i="0" dirty="0">
                <a:solidFill>
                  <a:srgbClr val="242021"/>
                </a:solidFill>
                <a:effectLst/>
                <a:highlight>
                  <a:srgbClr val="00FFFF"/>
                </a:highlight>
                <a:latin typeface="SourceCodePro-Regular"/>
              </a:rPr>
            </a:br>
            <a:r>
              <a:rPr lang="en-US" sz="1800" b="0" i="0" dirty="0">
                <a:solidFill>
                  <a:srgbClr val="242021"/>
                </a:solidFill>
                <a:effectLst/>
                <a:highlight>
                  <a:srgbClr val="00FFFF"/>
                </a:highlight>
                <a:latin typeface="SourceCodePro-Regular"/>
              </a:rPr>
              <a:t>requires transitive </a:t>
            </a:r>
            <a:r>
              <a:rPr lang="en-US" sz="1800" b="0" i="0" dirty="0" err="1">
                <a:solidFill>
                  <a:srgbClr val="242021"/>
                </a:solidFill>
                <a:effectLst/>
                <a:highlight>
                  <a:srgbClr val="00FFFF"/>
                </a:highlight>
                <a:latin typeface="SourceCodePro-Regular"/>
              </a:rPr>
              <a:t>zoo.animal.talks</a:t>
            </a:r>
            <a:r>
              <a:rPr lang="en-US" sz="1800" b="0" i="0" dirty="0">
                <a:solidFill>
                  <a:srgbClr val="242021"/>
                </a:solidFill>
                <a:effectLst/>
                <a:highlight>
                  <a:srgbClr val="00FFFF"/>
                </a:highlight>
                <a:latin typeface="SourceCodePro-Regular"/>
              </a:rPr>
              <a:t>;</a:t>
            </a:r>
            <a:br>
              <a:rPr lang="en-US" sz="1800" b="0" i="0" dirty="0">
                <a:solidFill>
                  <a:srgbClr val="242021"/>
                </a:solidFill>
                <a:effectLst/>
                <a:highlight>
                  <a:srgbClr val="00FFFF"/>
                </a:highlight>
                <a:latin typeface="SourceCodePro-Regular"/>
              </a:rPr>
            </a:br>
            <a:r>
              <a:rPr lang="en-US" sz="1800" b="0" i="0" dirty="0">
                <a:solidFill>
                  <a:srgbClr val="242021"/>
                </a:solidFill>
                <a:effectLst/>
                <a:highlight>
                  <a:srgbClr val="00FFFF"/>
                </a:highlight>
                <a:latin typeface="SourceCodePro-Regular"/>
              </a:rPr>
              <a:t>}</a:t>
            </a:r>
            <a:r>
              <a:rPr lang="en-US" sz="1800" b="0" i="0" dirty="0">
                <a:solidFill>
                  <a:srgbClr val="242021"/>
                </a:solidFill>
                <a:effectLst/>
                <a:latin typeface="SourceCodePro-Regular"/>
              </a:rPr>
              <a:t/>
            </a:r>
            <a:br>
              <a:rPr lang="en-US" sz="1800" b="0" i="0" dirty="0">
                <a:solidFill>
                  <a:srgbClr val="242021"/>
                </a:solidFill>
                <a:effectLst/>
                <a:latin typeface="SourceCodePro-Regular"/>
              </a:rPr>
            </a:br>
            <a:r>
              <a:rPr lang="en-US" sz="1800" b="0" i="0" dirty="0">
                <a:solidFill>
                  <a:srgbClr val="242021"/>
                </a:solidFill>
                <a:effectLst/>
                <a:highlight>
                  <a:srgbClr val="FF0000"/>
                </a:highlight>
                <a:latin typeface="SabonLTStd-Roman"/>
              </a:rPr>
              <a:t>Java doesn’t allow you to repeat the same module in a </a:t>
            </a:r>
            <a:r>
              <a:rPr lang="en-US" sz="1800" b="0" i="0" dirty="0">
                <a:solidFill>
                  <a:srgbClr val="242021"/>
                </a:solidFill>
                <a:effectLst/>
                <a:highlight>
                  <a:srgbClr val="FF0000"/>
                </a:highlight>
                <a:latin typeface="SourceCodePro-Regular"/>
              </a:rPr>
              <a:t>requires </a:t>
            </a:r>
            <a:r>
              <a:rPr lang="en-US" sz="1800" b="0" i="0" dirty="0">
                <a:solidFill>
                  <a:srgbClr val="242021"/>
                </a:solidFill>
                <a:effectLst/>
                <a:highlight>
                  <a:srgbClr val="FF0000"/>
                </a:highlight>
                <a:latin typeface="SabonLTStd-Roman"/>
              </a:rPr>
              <a:t>clause. It is redundant</a:t>
            </a:r>
            <a:br>
              <a:rPr lang="en-US" sz="1800" b="0" i="0" dirty="0">
                <a:solidFill>
                  <a:srgbClr val="242021"/>
                </a:solidFill>
                <a:effectLst/>
                <a:highlight>
                  <a:srgbClr val="FF0000"/>
                </a:highlight>
                <a:latin typeface="SabonLTStd-Roman"/>
              </a:rPr>
            </a:br>
            <a:r>
              <a:rPr lang="en-US" sz="1800" b="0" i="0" dirty="0">
                <a:solidFill>
                  <a:srgbClr val="242021"/>
                </a:solidFill>
                <a:effectLst/>
                <a:highlight>
                  <a:srgbClr val="FF0000"/>
                </a:highlight>
                <a:latin typeface="SabonLTStd-Roman"/>
              </a:rPr>
              <a:t>and most like an error in coding. </a:t>
            </a:r>
            <a:r>
              <a:rPr lang="en-US" sz="1800" b="0" i="0" dirty="0">
                <a:solidFill>
                  <a:srgbClr val="242021"/>
                </a:solidFill>
                <a:effectLst/>
                <a:latin typeface="SabonLTStd-Roman"/>
              </a:rPr>
              <a:t>Keep in mind that </a:t>
            </a:r>
            <a:r>
              <a:rPr lang="en-US" sz="1800" b="0" i="0" dirty="0">
                <a:solidFill>
                  <a:srgbClr val="242021"/>
                </a:solidFill>
                <a:effectLst/>
                <a:latin typeface="SourceCodePro-Regular"/>
              </a:rPr>
              <a:t>requires transitive </a:t>
            </a:r>
            <a:r>
              <a:rPr lang="en-US" sz="1800" b="0" i="0" dirty="0">
                <a:solidFill>
                  <a:srgbClr val="242021"/>
                </a:solidFill>
                <a:effectLst/>
                <a:latin typeface="SabonLTStd-Roman"/>
              </a:rPr>
              <a:t>is like </a:t>
            </a:r>
            <a:r>
              <a:rPr lang="en-US" sz="1800" b="0" i="0" dirty="0">
                <a:solidFill>
                  <a:srgbClr val="242021"/>
                </a:solidFill>
                <a:effectLst/>
                <a:latin typeface="SourceCodePro-Regular"/>
              </a:rPr>
              <a:t>requires</a:t>
            </a:r>
            <a:br>
              <a:rPr lang="en-US" sz="1800" b="0" i="0" dirty="0">
                <a:solidFill>
                  <a:srgbClr val="242021"/>
                </a:solidFill>
                <a:effectLst/>
                <a:latin typeface="SourceCodePro-Regular"/>
              </a:rPr>
            </a:br>
            <a:r>
              <a:rPr lang="en-US" sz="1800" b="0" i="0" dirty="0">
                <a:solidFill>
                  <a:srgbClr val="242021"/>
                </a:solidFill>
                <a:effectLst/>
                <a:latin typeface="SabonLTStd-Roman"/>
              </a:rPr>
              <a:t>plus some extra behavior.</a:t>
            </a:r>
            <a:r>
              <a:rPr lang="en-US" dirty="0"/>
              <a:t> </a:t>
            </a:r>
            <a:br>
              <a:rPr lang="en-US" dirty="0"/>
            </a:br>
            <a:endParaRPr lang="fr-FR" dirty="0">
              <a:highlight>
                <a:srgbClr val="00FFFF"/>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1839710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fontScale="92500" lnSpcReduction="20000"/>
          </a:bodyPr>
          <a:lstStyle/>
          <a:p>
            <a:pPr marL="0" indent="0">
              <a:buNone/>
            </a:pPr>
            <a:r>
              <a:rPr lang="fr-FR" sz="1800" b="1" i="1" dirty="0" err="1">
                <a:solidFill>
                  <a:srgbClr val="242021"/>
                </a:solidFill>
                <a:effectLst/>
                <a:highlight>
                  <a:srgbClr val="FFFF00"/>
                </a:highlight>
                <a:latin typeface="UniversLTStd-BoldObl"/>
              </a:rPr>
              <a:t>provides</a:t>
            </a:r>
            <a:r>
              <a:rPr lang="fr-FR" sz="1800" b="1" i="0" dirty="0">
                <a:solidFill>
                  <a:srgbClr val="242021"/>
                </a:solidFill>
                <a:effectLst/>
                <a:highlight>
                  <a:srgbClr val="FFFF00"/>
                </a:highlight>
                <a:latin typeface="UniversLTStd-Bold"/>
              </a:rPr>
              <a:t>, </a:t>
            </a:r>
            <a:r>
              <a:rPr lang="fr-FR" sz="1800" b="1" i="1" dirty="0">
                <a:solidFill>
                  <a:srgbClr val="242021"/>
                </a:solidFill>
                <a:effectLst/>
                <a:highlight>
                  <a:srgbClr val="FFFF00"/>
                </a:highlight>
                <a:latin typeface="UniversLTStd-BoldObl"/>
              </a:rPr>
              <a:t>uses</a:t>
            </a:r>
            <a:r>
              <a:rPr lang="fr-FR" sz="1800" b="1" i="0" dirty="0">
                <a:solidFill>
                  <a:srgbClr val="242021"/>
                </a:solidFill>
                <a:effectLst/>
                <a:highlight>
                  <a:srgbClr val="FFFF00"/>
                </a:highlight>
                <a:latin typeface="UniversLTStd-Bold"/>
              </a:rPr>
              <a:t>, and </a:t>
            </a:r>
            <a:r>
              <a:rPr lang="fr-FR" sz="1800" b="1" i="1" dirty="0">
                <a:solidFill>
                  <a:srgbClr val="242021"/>
                </a:solidFill>
                <a:effectLst/>
                <a:highlight>
                  <a:srgbClr val="FFFF00"/>
                </a:highlight>
                <a:latin typeface="UniversLTStd-BoldObl"/>
              </a:rPr>
              <a:t>opens</a:t>
            </a:r>
            <a:r>
              <a:rPr lang="fr-FR" sz="1400" dirty="0">
                <a:highlight>
                  <a:srgbClr val="FFFF00"/>
                </a:highlight>
              </a:rPr>
              <a:t> </a:t>
            </a: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0" i="0" dirty="0">
                <a:solidFill>
                  <a:srgbClr val="242021"/>
                </a:solidFill>
                <a:effectLst/>
                <a:latin typeface="SabonLTStd-Roman"/>
              </a:rPr>
              <a:t>For the remaining three keywords </a:t>
            </a:r>
            <a:r>
              <a:rPr lang="en-US" sz="1800" b="0" i="0" dirty="0">
                <a:solidFill>
                  <a:srgbClr val="242021"/>
                </a:solidFill>
                <a:effectLst/>
                <a:highlight>
                  <a:srgbClr val="00FFFF"/>
                </a:highlight>
                <a:latin typeface="SabonLTStd-Roman"/>
              </a:rPr>
              <a:t>(</a:t>
            </a:r>
            <a:r>
              <a:rPr lang="en-US" sz="1800" b="0" i="0" dirty="0">
                <a:solidFill>
                  <a:srgbClr val="242021"/>
                </a:solidFill>
                <a:effectLst/>
                <a:highlight>
                  <a:srgbClr val="00FFFF"/>
                </a:highlight>
                <a:latin typeface="SourceCodePro-Regular"/>
              </a:rPr>
              <a:t>provides</a:t>
            </a:r>
            <a:r>
              <a:rPr lang="en-US" sz="1800" b="0" i="0" dirty="0">
                <a:solidFill>
                  <a:srgbClr val="242021"/>
                </a:solidFill>
                <a:effectLst/>
                <a:highlight>
                  <a:srgbClr val="00FFFF"/>
                </a:highlight>
                <a:latin typeface="SabonLTStd-Roman"/>
              </a:rPr>
              <a:t>, </a:t>
            </a:r>
            <a:r>
              <a:rPr lang="en-US" sz="1800" b="0" i="0" dirty="0">
                <a:solidFill>
                  <a:srgbClr val="242021"/>
                </a:solidFill>
                <a:effectLst/>
                <a:highlight>
                  <a:srgbClr val="00FFFF"/>
                </a:highlight>
                <a:latin typeface="SourceCodePro-Regular"/>
              </a:rPr>
              <a:t>uses</a:t>
            </a:r>
            <a:r>
              <a:rPr lang="en-US" sz="1800" b="0" i="0" dirty="0">
                <a:solidFill>
                  <a:srgbClr val="242021"/>
                </a:solidFill>
                <a:effectLst/>
                <a:highlight>
                  <a:srgbClr val="00FFFF"/>
                </a:highlight>
                <a:latin typeface="SabonLTStd-Roman"/>
              </a:rPr>
              <a:t>, and </a:t>
            </a:r>
            <a:r>
              <a:rPr lang="en-US" sz="1800" b="0" i="0" dirty="0">
                <a:solidFill>
                  <a:srgbClr val="242021"/>
                </a:solidFill>
                <a:effectLst/>
                <a:highlight>
                  <a:srgbClr val="00FFFF"/>
                </a:highlight>
                <a:latin typeface="SourceCodePro-Regular"/>
              </a:rPr>
              <a:t>opens</a:t>
            </a:r>
            <a:r>
              <a:rPr lang="en-US" sz="1800" b="0" i="0" dirty="0">
                <a:solidFill>
                  <a:srgbClr val="242021"/>
                </a:solidFill>
                <a:effectLst/>
                <a:highlight>
                  <a:srgbClr val="00FFFF"/>
                </a:highlight>
                <a:latin typeface="SabonLTStd-Roman"/>
              </a:rPr>
              <a:t>), </a:t>
            </a:r>
            <a:r>
              <a:rPr lang="en-US" sz="1800" b="0" i="0" dirty="0">
                <a:solidFill>
                  <a:srgbClr val="242021"/>
                </a:solidFill>
                <a:effectLst/>
                <a:latin typeface="SabonLTStd-Roman"/>
              </a:rPr>
              <a:t>you only need to be aware</a:t>
            </a:r>
            <a:br>
              <a:rPr lang="en-US" sz="1800" b="0" i="0" dirty="0">
                <a:solidFill>
                  <a:srgbClr val="242021"/>
                </a:solidFill>
                <a:effectLst/>
                <a:latin typeface="SabonLTStd-Roman"/>
              </a:rPr>
            </a:br>
            <a:r>
              <a:rPr lang="en-US" sz="1800" b="0" i="0" dirty="0">
                <a:solidFill>
                  <a:srgbClr val="242021"/>
                </a:solidFill>
                <a:effectLst/>
                <a:latin typeface="SabonLTStd-Roman"/>
              </a:rPr>
              <a:t>they exist rather than understanding them in detail for the 1Z0-815 exam.</a:t>
            </a:r>
            <a:br>
              <a:rPr lang="en-US" sz="1800" b="0" i="0" dirty="0">
                <a:solidFill>
                  <a:srgbClr val="242021"/>
                </a:solidFill>
                <a:effectLst/>
                <a:latin typeface="SabonLTStd-Roman"/>
              </a:rPr>
            </a:br>
            <a:r>
              <a:rPr lang="en-US" sz="1800" b="0" i="0" dirty="0">
                <a:solidFill>
                  <a:srgbClr val="242021"/>
                </a:solidFill>
                <a:effectLst/>
                <a:highlight>
                  <a:srgbClr val="00FFFF"/>
                </a:highlight>
                <a:latin typeface="SabonLTStd-Roman"/>
              </a:rPr>
              <a:t>The </a:t>
            </a:r>
            <a:r>
              <a:rPr lang="en-US" sz="1800" b="0" i="0" dirty="0">
                <a:solidFill>
                  <a:srgbClr val="242021"/>
                </a:solidFill>
                <a:effectLst/>
                <a:highlight>
                  <a:srgbClr val="00FFFF"/>
                </a:highlight>
                <a:latin typeface="SourceCodePro-Regular"/>
              </a:rPr>
              <a:t>provides </a:t>
            </a:r>
            <a:r>
              <a:rPr lang="en-US" sz="1800" b="0" i="0" dirty="0">
                <a:solidFill>
                  <a:srgbClr val="242021"/>
                </a:solidFill>
                <a:effectLst/>
                <a:highlight>
                  <a:srgbClr val="00FFFF"/>
                </a:highlight>
                <a:latin typeface="SabonLTStd-Roman"/>
              </a:rPr>
              <a:t>keyword specifies that a class provides an implementation of a service.</a:t>
            </a:r>
            <a:br>
              <a:rPr lang="en-US" sz="1800" b="0" i="0" dirty="0">
                <a:solidFill>
                  <a:srgbClr val="242021"/>
                </a:solidFill>
                <a:effectLst/>
                <a:highlight>
                  <a:srgbClr val="00FFFF"/>
                </a:highlight>
                <a:latin typeface="SabonLTStd-Roman"/>
              </a:rPr>
            </a:br>
            <a:r>
              <a:rPr lang="en-US" sz="1800" b="0" i="0" dirty="0">
                <a:solidFill>
                  <a:srgbClr val="242021"/>
                </a:solidFill>
                <a:effectLst/>
                <a:latin typeface="SabonLTStd-Roman"/>
              </a:rPr>
              <a:t>The topic of services is covered on the 1Z0-816 exam, so for now, </a:t>
            </a:r>
            <a:r>
              <a:rPr lang="en-US" sz="1800" b="0" i="0" dirty="0">
                <a:solidFill>
                  <a:srgbClr val="242021"/>
                </a:solidFill>
                <a:effectLst/>
                <a:highlight>
                  <a:srgbClr val="00FFFF"/>
                </a:highlight>
                <a:latin typeface="SabonLTStd-Roman"/>
              </a:rPr>
              <a:t>you can just think of a</a:t>
            </a:r>
            <a:br>
              <a:rPr lang="en-US" sz="1800" b="0" i="0" dirty="0">
                <a:solidFill>
                  <a:srgbClr val="242021"/>
                </a:solidFill>
                <a:effectLst/>
                <a:highlight>
                  <a:srgbClr val="00FFFF"/>
                </a:highlight>
                <a:latin typeface="SabonLTStd-Roman"/>
              </a:rPr>
            </a:br>
            <a:r>
              <a:rPr lang="en-US" sz="1800" b="0" i="0" dirty="0">
                <a:solidFill>
                  <a:srgbClr val="242021"/>
                </a:solidFill>
                <a:effectLst/>
                <a:highlight>
                  <a:srgbClr val="00FFFF"/>
                </a:highlight>
                <a:latin typeface="SabonLTStd-Roman"/>
              </a:rPr>
              <a:t>service as a fancy interface</a:t>
            </a:r>
            <a:r>
              <a:rPr lang="en-US" sz="1800" b="0" i="0" dirty="0">
                <a:solidFill>
                  <a:srgbClr val="242021"/>
                </a:solidFill>
                <a:effectLst/>
                <a:latin typeface="SabonLTStd-Roman"/>
              </a:rPr>
              <a:t>. To use it, you supply the API and class name that implements</a:t>
            </a:r>
            <a:br>
              <a:rPr lang="en-US" sz="1800" b="0" i="0" dirty="0">
                <a:solidFill>
                  <a:srgbClr val="242021"/>
                </a:solidFill>
                <a:effectLst/>
                <a:latin typeface="SabonLTStd-Roman"/>
              </a:rPr>
            </a:br>
            <a:r>
              <a:rPr lang="en-US" sz="1800" b="0" i="0" dirty="0">
                <a:solidFill>
                  <a:srgbClr val="242021"/>
                </a:solidFill>
                <a:effectLst/>
                <a:latin typeface="SabonLTStd-Roman"/>
              </a:rPr>
              <a:t>the API:</a:t>
            </a:r>
            <a:br>
              <a:rPr lang="en-US" sz="1800" b="0" i="0" dirty="0">
                <a:solidFill>
                  <a:srgbClr val="242021"/>
                </a:solidFill>
                <a:effectLst/>
                <a:latin typeface="SabonLTStd-Roman"/>
              </a:rPr>
            </a:br>
            <a:r>
              <a:rPr lang="en-US" sz="1800" b="0" i="0" dirty="0">
                <a:solidFill>
                  <a:srgbClr val="242021"/>
                </a:solidFill>
                <a:effectLst/>
                <a:highlight>
                  <a:srgbClr val="FFFF00"/>
                </a:highlight>
                <a:latin typeface="SourceCodePro-Regular"/>
              </a:rPr>
              <a:t>provides </a:t>
            </a:r>
            <a:r>
              <a:rPr lang="en-US" sz="1800" b="0" i="0" dirty="0" err="1">
                <a:solidFill>
                  <a:srgbClr val="242021"/>
                </a:solidFill>
                <a:effectLst/>
                <a:highlight>
                  <a:srgbClr val="FFFF00"/>
                </a:highlight>
                <a:latin typeface="SourceCodePro-Regular"/>
              </a:rPr>
              <a:t>zoo.staff.ZooApi</a:t>
            </a:r>
            <a:r>
              <a:rPr lang="en-US" sz="1800" b="0" i="0" dirty="0">
                <a:solidFill>
                  <a:srgbClr val="242021"/>
                </a:solidFill>
                <a:effectLst/>
                <a:highlight>
                  <a:srgbClr val="FFFF00"/>
                </a:highlight>
                <a:latin typeface="SourceCodePro-Regular"/>
              </a:rPr>
              <a:t> with </a:t>
            </a:r>
            <a:r>
              <a:rPr lang="en-US" sz="1800" b="0" i="0" dirty="0" err="1">
                <a:solidFill>
                  <a:srgbClr val="242021"/>
                </a:solidFill>
                <a:effectLst/>
                <a:highlight>
                  <a:srgbClr val="FFFF00"/>
                </a:highlight>
                <a:latin typeface="SourceCodePro-Regular"/>
              </a:rPr>
              <a:t>zoo.staff.ZooImpl</a:t>
            </a:r>
            <a:r>
              <a:rPr lang="en-US" sz="1800" b="0" i="0" dirty="0">
                <a:solidFill>
                  <a:srgbClr val="242021"/>
                </a:solidFill>
                <a:effectLst/>
                <a:latin typeface="SourceCodePro-Regular"/>
              </a:rPr>
              <a:t/>
            </a:r>
            <a:br>
              <a:rPr lang="en-US" sz="1800" b="0" i="0" dirty="0">
                <a:solidFill>
                  <a:srgbClr val="242021"/>
                </a:solidFill>
                <a:effectLst/>
                <a:latin typeface="SourceCodePro-Regular"/>
              </a:rPr>
            </a:br>
            <a:r>
              <a:rPr lang="en-US" sz="1800" b="0" i="0" dirty="0">
                <a:solidFill>
                  <a:srgbClr val="242021"/>
                </a:solidFill>
                <a:effectLst/>
                <a:latin typeface="SabonLTStd-Roman"/>
              </a:rPr>
              <a:t>The </a:t>
            </a:r>
            <a:r>
              <a:rPr lang="en-US" sz="1800" b="0" i="0" dirty="0">
                <a:solidFill>
                  <a:srgbClr val="242021"/>
                </a:solidFill>
                <a:effectLst/>
                <a:highlight>
                  <a:srgbClr val="00FFFF"/>
                </a:highlight>
                <a:latin typeface="SourceCodePro-Regular"/>
              </a:rPr>
              <a:t>uses </a:t>
            </a:r>
            <a:r>
              <a:rPr lang="en-US" sz="1800" b="0" i="0" dirty="0">
                <a:solidFill>
                  <a:srgbClr val="242021"/>
                </a:solidFill>
                <a:effectLst/>
                <a:highlight>
                  <a:srgbClr val="00FFFF"/>
                </a:highlight>
                <a:latin typeface="SabonLTStd-Roman"/>
              </a:rPr>
              <a:t>keyword specifies that a module is relying on a service</a:t>
            </a:r>
            <a:r>
              <a:rPr lang="en-US" sz="1800" b="0" i="0" dirty="0">
                <a:solidFill>
                  <a:srgbClr val="242021"/>
                </a:solidFill>
                <a:effectLst/>
                <a:latin typeface="SabonLTStd-Roman"/>
              </a:rPr>
              <a:t>. To code it, you supply</a:t>
            </a:r>
            <a:br>
              <a:rPr lang="en-US" sz="1800" b="0" i="0" dirty="0">
                <a:solidFill>
                  <a:srgbClr val="242021"/>
                </a:solidFill>
                <a:effectLst/>
                <a:latin typeface="SabonLTStd-Roman"/>
              </a:rPr>
            </a:br>
            <a:r>
              <a:rPr lang="en-US" sz="1800" b="0" i="0" dirty="0">
                <a:solidFill>
                  <a:srgbClr val="242021"/>
                </a:solidFill>
                <a:effectLst/>
                <a:latin typeface="SabonLTStd-Roman"/>
              </a:rPr>
              <a:t>the API you want to call:</a:t>
            </a:r>
            <a:br>
              <a:rPr lang="en-US" sz="1800" b="0" i="0" dirty="0">
                <a:solidFill>
                  <a:srgbClr val="242021"/>
                </a:solidFill>
                <a:effectLst/>
                <a:latin typeface="SabonLTStd-Roman"/>
              </a:rPr>
            </a:br>
            <a:r>
              <a:rPr lang="en-US" sz="1800" b="0" i="0" dirty="0">
                <a:solidFill>
                  <a:srgbClr val="242021"/>
                </a:solidFill>
                <a:effectLst/>
                <a:highlight>
                  <a:srgbClr val="00FFFF"/>
                </a:highlight>
                <a:latin typeface="SourceCodePro-Regular"/>
              </a:rPr>
              <a:t>uses </a:t>
            </a:r>
            <a:r>
              <a:rPr lang="en-US" sz="1800" b="0" i="0" dirty="0" err="1">
                <a:solidFill>
                  <a:srgbClr val="242021"/>
                </a:solidFill>
                <a:effectLst/>
                <a:highlight>
                  <a:srgbClr val="00FFFF"/>
                </a:highlight>
                <a:latin typeface="SourceCodePro-Regular"/>
              </a:rPr>
              <a:t>zoo.staff.ZooApi</a:t>
            </a:r>
            <a:r>
              <a:rPr lang="en-US" dirty="0">
                <a:highlight>
                  <a:srgbClr val="00FFFF"/>
                </a:highlight>
              </a:rPr>
              <a:t> </a:t>
            </a:r>
            <a:r>
              <a:rPr lang="en-US" dirty="0"/>
              <a:t/>
            </a:r>
            <a:br>
              <a:rPr lang="en-US" dirty="0"/>
            </a:br>
            <a:r>
              <a:rPr lang="en-US" dirty="0"/>
              <a:t/>
            </a:r>
            <a:br>
              <a:rPr lang="en-US" dirty="0"/>
            </a:br>
            <a:endParaRPr lang="fr-FR" dirty="0">
              <a:highlight>
                <a:srgbClr val="00FFFF"/>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8732814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4-Diving </a:t>
            </a:r>
            <a:r>
              <a:rPr lang="fr-FR" b="1" dirty="0" err="1">
                <a:solidFill>
                  <a:srgbClr val="FF0000"/>
                </a:solidFill>
              </a:rPr>
              <a:t>into</a:t>
            </a:r>
            <a:r>
              <a:rPr lang="fr-FR" b="1" dirty="0">
                <a:solidFill>
                  <a:srgbClr val="FF0000"/>
                </a:solidFill>
              </a:rPr>
              <a:t> the Module info file</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lnSpcReduction="10000"/>
          </a:bodyPr>
          <a:lstStyle/>
          <a:p>
            <a:pPr marL="0" indent="0">
              <a:buNone/>
            </a:pPr>
            <a:r>
              <a:rPr lang="fr-FR" sz="1800" b="1" i="1" dirty="0" err="1">
                <a:solidFill>
                  <a:srgbClr val="242021"/>
                </a:solidFill>
                <a:effectLst/>
                <a:highlight>
                  <a:srgbClr val="FFFF00"/>
                </a:highlight>
                <a:latin typeface="UniversLTStd-BoldObl"/>
              </a:rPr>
              <a:t>provides</a:t>
            </a:r>
            <a:r>
              <a:rPr lang="fr-FR" sz="1800" b="1" i="0" dirty="0">
                <a:solidFill>
                  <a:srgbClr val="242021"/>
                </a:solidFill>
                <a:effectLst/>
                <a:highlight>
                  <a:srgbClr val="FFFF00"/>
                </a:highlight>
                <a:latin typeface="UniversLTStd-Bold"/>
              </a:rPr>
              <a:t>, </a:t>
            </a:r>
            <a:r>
              <a:rPr lang="fr-FR" sz="1800" b="1" i="1" dirty="0">
                <a:solidFill>
                  <a:srgbClr val="242021"/>
                </a:solidFill>
                <a:effectLst/>
                <a:highlight>
                  <a:srgbClr val="FFFF00"/>
                </a:highlight>
                <a:latin typeface="UniversLTStd-BoldObl"/>
              </a:rPr>
              <a:t>uses</a:t>
            </a:r>
            <a:r>
              <a:rPr lang="fr-FR" sz="1800" b="1" i="0" dirty="0">
                <a:solidFill>
                  <a:srgbClr val="242021"/>
                </a:solidFill>
                <a:effectLst/>
                <a:highlight>
                  <a:srgbClr val="FFFF00"/>
                </a:highlight>
                <a:latin typeface="UniversLTStd-Bold"/>
              </a:rPr>
              <a:t>, and </a:t>
            </a:r>
            <a:r>
              <a:rPr lang="fr-FR" sz="1800" b="1" i="1" dirty="0">
                <a:solidFill>
                  <a:srgbClr val="242021"/>
                </a:solidFill>
                <a:effectLst/>
                <a:highlight>
                  <a:srgbClr val="FFFF00"/>
                </a:highlight>
                <a:latin typeface="UniversLTStd-BoldObl"/>
              </a:rPr>
              <a:t>opens</a:t>
            </a:r>
            <a:r>
              <a:rPr lang="fr-FR" sz="1400" dirty="0">
                <a:highlight>
                  <a:srgbClr val="FFFF00"/>
                </a:highlight>
              </a:rPr>
              <a:t> </a:t>
            </a: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0" i="0" dirty="0">
                <a:solidFill>
                  <a:srgbClr val="242021"/>
                </a:solidFill>
                <a:effectLst/>
                <a:latin typeface="SabonLTStd-Roman"/>
              </a:rPr>
              <a:t>Java allows callers to inspect and call code at runtime with a technique called </a:t>
            </a:r>
            <a:r>
              <a:rPr lang="en-US" sz="1800" b="0" i="1" dirty="0">
                <a:solidFill>
                  <a:srgbClr val="242021"/>
                </a:solidFill>
                <a:effectLst/>
                <a:latin typeface="SabonLTStd-Italic"/>
              </a:rPr>
              <a:t>reflection</a:t>
            </a:r>
            <a:r>
              <a:rPr lang="en-US" sz="1800" b="0" i="0" dirty="0">
                <a:solidFill>
                  <a:srgbClr val="242021"/>
                </a:solidFill>
                <a:effectLst/>
                <a:latin typeface="SabonLTStd-Roman"/>
              </a:rPr>
              <a:t>.</a:t>
            </a:r>
            <a:br>
              <a:rPr lang="en-US" sz="1800" b="0" i="0" dirty="0">
                <a:solidFill>
                  <a:srgbClr val="242021"/>
                </a:solidFill>
                <a:effectLst/>
                <a:latin typeface="SabonLTStd-Roman"/>
              </a:rPr>
            </a:br>
            <a:r>
              <a:rPr lang="en-US" sz="1800" b="0" i="0" dirty="0">
                <a:solidFill>
                  <a:srgbClr val="242021"/>
                </a:solidFill>
                <a:effectLst/>
                <a:latin typeface="SabonLTStd-Roman"/>
              </a:rPr>
              <a:t>This is a powerful approach that allows calling code that might not be available at compile</a:t>
            </a:r>
            <a:br>
              <a:rPr lang="en-US" sz="1800" b="0" i="0" dirty="0">
                <a:solidFill>
                  <a:srgbClr val="242021"/>
                </a:solidFill>
                <a:effectLst/>
                <a:latin typeface="SabonLTStd-Roman"/>
              </a:rPr>
            </a:br>
            <a:r>
              <a:rPr lang="en-US" sz="1800" b="0" i="0" dirty="0">
                <a:solidFill>
                  <a:srgbClr val="242021"/>
                </a:solidFill>
                <a:effectLst/>
                <a:latin typeface="SabonLTStd-Roman"/>
              </a:rPr>
              <a:t>time. It can even be used to subvert access control! Don’t worry—you don’t need to know</a:t>
            </a:r>
            <a:br>
              <a:rPr lang="en-US" sz="1800" b="0" i="0" dirty="0">
                <a:solidFill>
                  <a:srgbClr val="242021"/>
                </a:solidFill>
                <a:effectLst/>
                <a:latin typeface="SabonLTStd-Roman"/>
              </a:rPr>
            </a:br>
            <a:r>
              <a:rPr lang="en-US" sz="1800" b="0" i="0" dirty="0">
                <a:solidFill>
                  <a:srgbClr val="242021"/>
                </a:solidFill>
                <a:effectLst/>
                <a:latin typeface="SabonLTStd-Roman"/>
              </a:rPr>
              <a:t>how to write code using reflection for the exam.</a:t>
            </a:r>
            <a:br>
              <a:rPr lang="en-US" sz="1800" b="0" i="0" dirty="0">
                <a:solidFill>
                  <a:srgbClr val="242021"/>
                </a:solidFill>
                <a:effectLst/>
                <a:latin typeface="SabonLTStd-Roman"/>
              </a:rPr>
            </a:br>
            <a:r>
              <a:rPr lang="en-US" sz="1800" b="0" i="0" dirty="0">
                <a:solidFill>
                  <a:srgbClr val="242021"/>
                </a:solidFill>
                <a:effectLst/>
                <a:latin typeface="SabonLTStd-Roman"/>
              </a:rPr>
              <a:t>Since reflection can be dangerous, the module system requires developers to explicitly</a:t>
            </a:r>
            <a:br>
              <a:rPr lang="en-US" sz="1800" b="0" i="0" dirty="0">
                <a:solidFill>
                  <a:srgbClr val="242021"/>
                </a:solidFill>
                <a:effectLst/>
                <a:latin typeface="SabonLTStd-Roman"/>
              </a:rPr>
            </a:br>
            <a:r>
              <a:rPr lang="en-US" sz="1800" b="0" i="0" dirty="0">
                <a:solidFill>
                  <a:srgbClr val="242021"/>
                </a:solidFill>
                <a:effectLst/>
                <a:latin typeface="SabonLTStd-Roman"/>
              </a:rPr>
              <a:t>allow reflection in the </a:t>
            </a:r>
            <a:r>
              <a:rPr lang="en-US" sz="1800" b="0" i="0" dirty="0">
                <a:solidFill>
                  <a:srgbClr val="242021"/>
                </a:solidFill>
                <a:effectLst/>
                <a:latin typeface="SourceCodePro-Regular"/>
              </a:rPr>
              <a:t>module-info </a:t>
            </a:r>
            <a:r>
              <a:rPr lang="en-US" sz="1800" b="0" i="0" dirty="0">
                <a:solidFill>
                  <a:srgbClr val="242021"/>
                </a:solidFill>
                <a:effectLst/>
                <a:latin typeface="SabonLTStd-Roman"/>
              </a:rPr>
              <a:t>if they want calling modules to be allowed to use it.</a:t>
            </a:r>
            <a:br>
              <a:rPr lang="en-US" sz="1800" b="0" i="0" dirty="0">
                <a:solidFill>
                  <a:srgbClr val="242021"/>
                </a:solidFill>
                <a:effectLst/>
                <a:latin typeface="SabonLTStd-Roman"/>
              </a:rPr>
            </a:br>
            <a:r>
              <a:rPr lang="en-US" sz="1800" b="0" i="0" dirty="0">
                <a:solidFill>
                  <a:srgbClr val="242021"/>
                </a:solidFill>
                <a:effectLst/>
                <a:latin typeface="SabonLTStd-Roman"/>
              </a:rPr>
              <a:t>Here are two examples:</a:t>
            </a:r>
            <a:br>
              <a:rPr lang="en-US" sz="1800" b="0" i="0" dirty="0">
                <a:solidFill>
                  <a:srgbClr val="242021"/>
                </a:solidFill>
                <a:effectLst/>
                <a:latin typeface="SabonLTStd-Roman"/>
              </a:rPr>
            </a:br>
            <a:r>
              <a:rPr lang="en-US" sz="1800" b="0" i="0" dirty="0">
                <a:solidFill>
                  <a:srgbClr val="242021"/>
                </a:solidFill>
                <a:effectLst/>
                <a:highlight>
                  <a:srgbClr val="00FFFF"/>
                </a:highlight>
                <a:latin typeface="SourceCodePro-Regular"/>
              </a:rPr>
              <a:t>opens </a:t>
            </a:r>
            <a:r>
              <a:rPr lang="en-US" sz="1800" b="0" i="0" dirty="0" err="1">
                <a:solidFill>
                  <a:srgbClr val="242021"/>
                </a:solidFill>
                <a:effectLst/>
                <a:highlight>
                  <a:srgbClr val="00FFFF"/>
                </a:highlight>
                <a:latin typeface="SourceCodePro-Regular"/>
              </a:rPr>
              <a:t>zoo.animal.talks.schedule</a:t>
            </a:r>
            <a:r>
              <a:rPr lang="en-US" sz="1800" b="0" i="0" dirty="0">
                <a:solidFill>
                  <a:srgbClr val="242021"/>
                </a:solidFill>
                <a:effectLst/>
                <a:highlight>
                  <a:srgbClr val="00FFFF"/>
                </a:highlight>
                <a:latin typeface="SourceCodePro-Regular"/>
              </a:rPr>
              <a:t>;</a:t>
            </a:r>
            <a:br>
              <a:rPr lang="en-US" sz="1800" b="0" i="0" dirty="0">
                <a:solidFill>
                  <a:srgbClr val="242021"/>
                </a:solidFill>
                <a:effectLst/>
                <a:highlight>
                  <a:srgbClr val="00FFFF"/>
                </a:highlight>
                <a:latin typeface="SourceCodePro-Regular"/>
              </a:rPr>
            </a:br>
            <a:r>
              <a:rPr lang="en-US" sz="1800" b="0" i="0" dirty="0">
                <a:solidFill>
                  <a:srgbClr val="242021"/>
                </a:solidFill>
                <a:effectLst/>
                <a:highlight>
                  <a:srgbClr val="00FFFF"/>
                </a:highlight>
                <a:latin typeface="SourceCodePro-Regular"/>
              </a:rPr>
              <a:t>opens </a:t>
            </a:r>
            <a:r>
              <a:rPr lang="en-US" sz="1800" b="0" i="0" dirty="0" err="1">
                <a:solidFill>
                  <a:srgbClr val="242021"/>
                </a:solidFill>
                <a:effectLst/>
                <a:highlight>
                  <a:srgbClr val="00FFFF"/>
                </a:highlight>
                <a:latin typeface="SourceCodePro-Regular"/>
              </a:rPr>
              <a:t>zoo.animal.talks.media</a:t>
            </a:r>
            <a:r>
              <a:rPr lang="en-US" sz="1800" b="0" i="0" dirty="0">
                <a:solidFill>
                  <a:srgbClr val="242021"/>
                </a:solidFill>
                <a:effectLst/>
                <a:highlight>
                  <a:srgbClr val="00FFFF"/>
                </a:highlight>
                <a:latin typeface="SourceCodePro-Regular"/>
              </a:rPr>
              <a:t> to </a:t>
            </a:r>
            <a:r>
              <a:rPr lang="en-US" sz="1800" b="0" i="0" dirty="0" err="1">
                <a:solidFill>
                  <a:srgbClr val="242021"/>
                </a:solidFill>
                <a:effectLst/>
                <a:highlight>
                  <a:srgbClr val="00FFFF"/>
                </a:highlight>
                <a:latin typeface="SourceCodePro-Regular"/>
              </a:rPr>
              <a:t>zoo.staff</a:t>
            </a:r>
            <a:r>
              <a:rPr lang="en-US" sz="1800" b="0" i="0" dirty="0">
                <a:solidFill>
                  <a:srgbClr val="242021"/>
                </a:solidFill>
                <a:effectLst/>
                <a:highlight>
                  <a:srgbClr val="00FFFF"/>
                </a:highlight>
                <a:latin typeface="SourceCodePro-Regular"/>
              </a:rPr>
              <a:t>;</a:t>
            </a:r>
            <a:r>
              <a:rPr lang="en-US" sz="1800" b="0" i="0" dirty="0">
                <a:solidFill>
                  <a:srgbClr val="242021"/>
                </a:solidFill>
                <a:effectLst/>
                <a:latin typeface="SourceCodePro-Regular"/>
              </a:rPr>
              <a:t/>
            </a:r>
            <a:br>
              <a:rPr lang="en-US" sz="1800" b="0" i="0" dirty="0">
                <a:solidFill>
                  <a:srgbClr val="242021"/>
                </a:solidFill>
                <a:effectLst/>
                <a:latin typeface="SourceCodePro-Regular"/>
              </a:rPr>
            </a:br>
            <a:r>
              <a:rPr lang="en-US" sz="1800" b="0" i="0" dirty="0">
                <a:solidFill>
                  <a:srgbClr val="242021"/>
                </a:solidFill>
                <a:effectLst/>
                <a:latin typeface="SabonLTStd-Roman"/>
              </a:rPr>
              <a:t>The first example allows any module using this one to use reflection. The second</a:t>
            </a:r>
            <a:br>
              <a:rPr lang="en-US" sz="1800" b="0" i="0" dirty="0">
                <a:solidFill>
                  <a:srgbClr val="242021"/>
                </a:solidFill>
                <a:effectLst/>
                <a:latin typeface="SabonLTStd-Roman"/>
              </a:rPr>
            </a:br>
            <a:r>
              <a:rPr lang="en-US" sz="1800" b="0" i="0" dirty="0">
                <a:solidFill>
                  <a:srgbClr val="242021"/>
                </a:solidFill>
                <a:effectLst/>
                <a:latin typeface="SabonLTStd-Roman"/>
              </a:rPr>
              <a:t>example only gives that privilege to the </a:t>
            </a:r>
            <a:r>
              <a:rPr lang="en-US" sz="1800" b="0" i="0" dirty="0" err="1">
                <a:solidFill>
                  <a:srgbClr val="242021"/>
                </a:solidFill>
                <a:effectLst/>
                <a:latin typeface="SourceCodePro-Regular"/>
              </a:rPr>
              <a:t>zoo.staff</a:t>
            </a:r>
            <a:r>
              <a:rPr lang="en-US" sz="1800" b="0" i="0" dirty="0">
                <a:solidFill>
                  <a:srgbClr val="242021"/>
                </a:solidFill>
                <a:effectLst/>
                <a:latin typeface="SourceCodePro-Regular"/>
              </a:rPr>
              <a:t> </a:t>
            </a:r>
            <a:r>
              <a:rPr lang="en-US" sz="1800" b="0" i="0" dirty="0">
                <a:solidFill>
                  <a:srgbClr val="242021"/>
                </a:solidFill>
                <a:effectLst/>
                <a:latin typeface="SabonLTStd-Roman"/>
              </a:rPr>
              <a:t>package</a:t>
            </a:r>
            <a:r>
              <a:rPr lang="en-US" sz="1400" dirty="0"/>
              <a:t> </a:t>
            </a:r>
            <a:endParaRPr lang="fr-FR" dirty="0">
              <a:highlight>
                <a:srgbClr val="00FFFF"/>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9379463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lnSpcReduction="10000"/>
          </a:bodyPr>
          <a:lstStyle/>
          <a:p>
            <a:pPr marL="0" indent="0">
              <a:buNone/>
            </a:pP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0" i="0" dirty="0">
                <a:solidFill>
                  <a:srgbClr val="242021"/>
                </a:solidFill>
                <a:effectLst/>
                <a:latin typeface="SabonLTStd-Roman"/>
              </a:rPr>
              <a:t>So far, we’ve been working with modules that we wrote. Since Java 9, the classes built into</a:t>
            </a:r>
            <a:br>
              <a:rPr lang="en-US" sz="1800" b="0" i="0" dirty="0">
                <a:solidFill>
                  <a:srgbClr val="242021"/>
                </a:solidFill>
                <a:effectLst/>
                <a:latin typeface="SabonLTStd-Roman"/>
              </a:rPr>
            </a:br>
            <a:r>
              <a:rPr lang="en-US" sz="1800" b="0" i="0" dirty="0">
                <a:solidFill>
                  <a:srgbClr val="242021"/>
                </a:solidFill>
                <a:effectLst/>
                <a:latin typeface="SabonLTStd-Roman"/>
              </a:rPr>
              <a:t>the JDK were modularized as well. In this section, we will show you how to use commands</a:t>
            </a:r>
            <a:br>
              <a:rPr lang="en-US" sz="1800" b="0" i="0" dirty="0">
                <a:solidFill>
                  <a:srgbClr val="242021"/>
                </a:solidFill>
                <a:effectLst/>
                <a:latin typeface="SabonLTStd-Roman"/>
              </a:rPr>
            </a:br>
            <a:r>
              <a:rPr lang="en-US" sz="1800" b="0" i="0" dirty="0">
                <a:solidFill>
                  <a:srgbClr val="242021"/>
                </a:solidFill>
                <a:effectLst/>
                <a:latin typeface="SabonLTStd-Roman"/>
              </a:rPr>
              <a:t>to learn about modules.</a:t>
            </a:r>
            <a:br>
              <a:rPr lang="en-US" sz="1800" b="0" i="0" dirty="0">
                <a:solidFill>
                  <a:srgbClr val="242021"/>
                </a:solidFill>
                <a:effectLst/>
                <a:latin typeface="SabonLTStd-Roman"/>
              </a:rPr>
            </a:br>
            <a:r>
              <a:rPr lang="en-US" sz="1800" b="0" i="0" dirty="0">
                <a:solidFill>
                  <a:srgbClr val="242021"/>
                </a:solidFill>
                <a:effectLst/>
                <a:latin typeface="SabonLTStd-Roman"/>
              </a:rPr>
              <a:t>You do not need to know the output of the commands in this section. You do, however,</a:t>
            </a:r>
            <a:br>
              <a:rPr lang="en-US" sz="1800" b="0" i="0" dirty="0">
                <a:solidFill>
                  <a:srgbClr val="242021"/>
                </a:solidFill>
                <a:effectLst/>
                <a:latin typeface="SabonLTStd-Roman"/>
              </a:rPr>
            </a:br>
            <a:r>
              <a:rPr lang="en-US" sz="1800" b="0" i="0" dirty="0">
                <a:solidFill>
                  <a:srgbClr val="242021"/>
                </a:solidFill>
                <a:effectLst/>
                <a:latin typeface="SabonLTStd-Roman"/>
              </a:rPr>
              <a:t>need to know the syntax of the commands and what they do. We include the output where</a:t>
            </a:r>
            <a:br>
              <a:rPr lang="en-US" sz="1800" b="0" i="0" dirty="0">
                <a:solidFill>
                  <a:srgbClr val="242021"/>
                </a:solidFill>
                <a:effectLst/>
                <a:latin typeface="SabonLTStd-Roman"/>
              </a:rPr>
            </a:br>
            <a:r>
              <a:rPr lang="en-US" sz="1800" b="0" i="0" dirty="0">
                <a:solidFill>
                  <a:srgbClr val="242021"/>
                </a:solidFill>
                <a:effectLst/>
                <a:latin typeface="SabonLTStd-Roman"/>
              </a:rPr>
              <a:t>it facilitates remembering what is going on. But you don’t need to memorize that (which</a:t>
            </a:r>
            <a:br>
              <a:rPr lang="en-US" sz="1800" b="0" i="0" dirty="0">
                <a:solidFill>
                  <a:srgbClr val="242021"/>
                </a:solidFill>
                <a:effectLst/>
                <a:latin typeface="SabonLTStd-Roman"/>
              </a:rPr>
            </a:br>
            <a:r>
              <a:rPr lang="en-US" sz="1800" b="0" i="0" dirty="0">
                <a:solidFill>
                  <a:srgbClr val="242021"/>
                </a:solidFill>
                <a:effectLst/>
                <a:latin typeface="SabonLTStd-Roman"/>
              </a:rPr>
              <a:t>frees up more space in your head to memorize command-line options).</a:t>
            </a:r>
            <a:r>
              <a:rPr lang="en-US" sz="1400" dirty="0"/>
              <a:t> </a:t>
            </a:r>
            <a:br>
              <a:rPr lang="en-US" sz="1400" dirty="0"/>
            </a:br>
            <a:r>
              <a:rPr lang="en-US" sz="1800" b="1" i="0" dirty="0">
                <a:solidFill>
                  <a:srgbClr val="FF0000"/>
                </a:solidFill>
                <a:effectLst/>
                <a:highlight>
                  <a:srgbClr val="FFFF00"/>
                </a:highlight>
                <a:latin typeface="UniversLTStd-Bold"/>
              </a:rPr>
              <a:t>The </a:t>
            </a:r>
            <a:r>
              <a:rPr lang="en-US" sz="1800" b="1" i="1" dirty="0">
                <a:solidFill>
                  <a:srgbClr val="FF0000"/>
                </a:solidFill>
                <a:effectLst/>
                <a:highlight>
                  <a:srgbClr val="FFFF00"/>
                </a:highlight>
                <a:latin typeface="UniversLTStd-BoldObl"/>
              </a:rPr>
              <a:t>java </a:t>
            </a:r>
            <a:r>
              <a:rPr lang="en-US" sz="1800" b="1" i="0" dirty="0">
                <a:solidFill>
                  <a:srgbClr val="FF0000"/>
                </a:solidFill>
                <a:effectLst/>
                <a:highlight>
                  <a:srgbClr val="FFFF00"/>
                </a:highlight>
                <a:latin typeface="UniversLTStd-Bold"/>
              </a:rPr>
              <a:t>Command</a:t>
            </a: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0" i="0" dirty="0">
                <a:solidFill>
                  <a:srgbClr val="242021"/>
                </a:solidFill>
                <a:effectLst/>
                <a:latin typeface="SabonLTStd-Roman"/>
              </a:rPr>
              <a:t>The </a:t>
            </a:r>
            <a:r>
              <a:rPr lang="en-US" sz="1800" b="0" i="0" dirty="0">
                <a:solidFill>
                  <a:srgbClr val="242021"/>
                </a:solidFill>
                <a:effectLst/>
                <a:latin typeface="SourceCodePro-Regular"/>
              </a:rPr>
              <a:t>java </a:t>
            </a:r>
            <a:r>
              <a:rPr lang="en-US" sz="1800" b="0" i="0" dirty="0">
                <a:solidFill>
                  <a:srgbClr val="242021"/>
                </a:solidFill>
                <a:effectLst/>
                <a:latin typeface="SabonLTStd-Roman"/>
              </a:rPr>
              <a:t>command has three module-related options. One describes a module, another lists</a:t>
            </a:r>
            <a:br>
              <a:rPr lang="en-US" sz="1800" b="0" i="0" dirty="0">
                <a:solidFill>
                  <a:srgbClr val="242021"/>
                </a:solidFill>
                <a:effectLst/>
                <a:latin typeface="SabonLTStd-Roman"/>
              </a:rPr>
            </a:br>
            <a:r>
              <a:rPr lang="en-US" sz="1800" b="0" i="0" dirty="0">
                <a:solidFill>
                  <a:srgbClr val="242021"/>
                </a:solidFill>
                <a:effectLst/>
                <a:latin typeface="SabonLTStd-Roman"/>
              </a:rPr>
              <a:t>the available modules, and the third shows the module resolution logic.</a:t>
            </a:r>
            <a:r>
              <a:rPr lang="en-US" dirty="0"/>
              <a:t> </a:t>
            </a:r>
            <a:br>
              <a:rPr lang="en-US" dirty="0"/>
            </a:br>
            <a:endParaRPr lang="fr-FR" dirty="0">
              <a:highlight>
                <a:srgbClr val="00FFFF"/>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811487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fontScale="85000" lnSpcReduction="10000"/>
          </a:bodyPr>
          <a:lstStyle/>
          <a:p>
            <a:pPr marL="0" indent="0">
              <a:buNone/>
            </a:pPr>
            <a:r>
              <a:rPr lang="en-US" sz="1800" b="1" i="0" dirty="0">
                <a:solidFill>
                  <a:srgbClr val="242021"/>
                </a:solidFill>
                <a:effectLst/>
                <a:latin typeface="UniversLTStd-Bold"/>
              </a:rPr>
              <a:t/>
            </a:r>
            <a:br>
              <a:rPr lang="en-US" sz="1800" b="1" i="0" dirty="0">
                <a:solidFill>
                  <a:srgbClr val="242021"/>
                </a:solidFill>
                <a:effectLst/>
                <a:latin typeface="UniversLTStd-Bold"/>
              </a:rPr>
            </a:br>
            <a:r>
              <a:rPr lang="en-US" sz="1800" b="1" dirty="0">
                <a:highlight>
                  <a:srgbClr val="FFFF00"/>
                </a:highlight>
              </a:rPr>
              <a:t>1-</a:t>
            </a:r>
            <a:r>
              <a:rPr lang="fr-FR" sz="1800" b="1" i="0" dirty="0" err="1">
                <a:solidFill>
                  <a:srgbClr val="242021"/>
                </a:solidFill>
                <a:effectLst/>
                <a:highlight>
                  <a:srgbClr val="FFFF00"/>
                </a:highlight>
                <a:latin typeface="UniversLTStd-Bold"/>
              </a:rPr>
              <a:t>Describing</a:t>
            </a:r>
            <a:r>
              <a:rPr lang="fr-FR" sz="1800" b="1" i="0" dirty="0">
                <a:solidFill>
                  <a:srgbClr val="242021"/>
                </a:solidFill>
                <a:effectLst/>
                <a:highlight>
                  <a:srgbClr val="FFFF00"/>
                </a:highlight>
                <a:latin typeface="UniversLTStd-Bold"/>
              </a:rPr>
              <a:t> a Module</a:t>
            </a:r>
            <a:r>
              <a:rPr lang="fr-FR" sz="1800" b="1" dirty="0">
                <a:highlight>
                  <a:srgbClr val="FFFF00"/>
                </a:highlight>
              </a:rPr>
              <a:t> </a:t>
            </a:r>
            <a:r>
              <a:rPr lang="fr-FR" sz="1800" dirty="0"/>
              <a:t/>
            </a:r>
            <a:br>
              <a:rPr lang="fr-FR" sz="1800" dirty="0"/>
            </a:br>
            <a:r>
              <a:rPr lang="en-US" sz="1800" b="0" i="0" dirty="0">
                <a:solidFill>
                  <a:srgbClr val="242021"/>
                </a:solidFill>
                <a:effectLst/>
                <a:latin typeface="SabonLTStd-Roman"/>
              </a:rPr>
              <a:t>Suppose you are given the </a:t>
            </a:r>
            <a:r>
              <a:rPr lang="en-US" sz="1800" b="0" i="0" dirty="0" err="1">
                <a:solidFill>
                  <a:srgbClr val="242021"/>
                </a:solidFill>
                <a:effectLst/>
                <a:latin typeface="SourceCodePro-Regular"/>
              </a:rPr>
              <a:t>zoo.animal.feeding</a:t>
            </a:r>
            <a:r>
              <a:rPr lang="en-US" sz="1800" b="0" i="0" dirty="0">
                <a:solidFill>
                  <a:srgbClr val="242021"/>
                </a:solidFill>
                <a:effectLst/>
                <a:latin typeface="SourceCodePro-Regular"/>
              </a:rPr>
              <a:t> </a:t>
            </a:r>
            <a:r>
              <a:rPr lang="en-US" sz="1800" b="0" i="0" dirty="0">
                <a:solidFill>
                  <a:srgbClr val="242021"/>
                </a:solidFill>
                <a:effectLst/>
                <a:latin typeface="SabonLTStd-Roman"/>
              </a:rPr>
              <a:t>module JAR fi le and want to know about</a:t>
            </a:r>
            <a:br>
              <a:rPr lang="en-US" sz="1800" b="0" i="0" dirty="0">
                <a:solidFill>
                  <a:srgbClr val="242021"/>
                </a:solidFill>
                <a:effectLst/>
                <a:latin typeface="SabonLTStd-Roman"/>
              </a:rPr>
            </a:br>
            <a:r>
              <a:rPr lang="en-US" sz="1800" b="0" i="0" dirty="0">
                <a:solidFill>
                  <a:srgbClr val="242021"/>
                </a:solidFill>
                <a:effectLst/>
                <a:latin typeface="SabonLTStd-Roman"/>
              </a:rPr>
              <a:t>its module structure. You could “</a:t>
            </a:r>
            <a:r>
              <a:rPr lang="en-US" sz="1800" b="0" i="0" dirty="0" err="1">
                <a:solidFill>
                  <a:srgbClr val="242021"/>
                </a:solidFill>
                <a:effectLst/>
                <a:latin typeface="SabonLTStd-Roman"/>
              </a:rPr>
              <a:t>unjar</a:t>
            </a:r>
            <a:r>
              <a:rPr lang="en-US" sz="1800" b="0" i="0" dirty="0">
                <a:solidFill>
                  <a:srgbClr val="242021"/>
                </a:solidFill>
                <a:effectLst/>
                <a:latin typeface="SabonLTStd-Roman"/>
              </a:rPr>
              <a:t>” it and open the </a:t>
            </a:r>
            <a:r>
              <a:rPr lang="en-US" sz="1800" b="0" i="0" dirty="0">
                <a:solidFill>
                  <a:srgbClr val="242021"/>
                </a:solidFill>
                <a:effectLst/>
                <a:latin typeface="SourceCodePro-Regular"/>
              </a:rPr>
              <a:t>module-info </a:t>
            </a:r>
            <a:r>
              <a:rPr lang="en-US" sz="1800" b="0" i="0" dirty="0">
                <a:solidFill>
                  <a:srgbClr val="242021"/>
                </a:solidFill>
                <a:effectLst/>
                <a:latin typeface="SabonLTStd-Roman"/>
              </a:rPr>
              <a:t>fi le. This would show</a:t>
            </a:r>
            <a:br>
              <a:rPr lang="en-US" sz="1800" b="0" i="0" dirty="0">
                <a:solidFill>
                  <a:srgbClr val="242021"/>
                </a:solidFill>
                <a:effectLst/>
                <a:latin typeface="SabonLTStd-Roman"/>
              </a:rPr>
            </a:br>
            <a:r>
              <a:rPr lang="en-US" sz="1800" b="0" i="0" dirty="0">
                <a:solidFill>
                  <a:srgbClr val="242021"/>
                </a:solidFill>
                <a:effectLst/>
                <a:latin typeface="SabonLTStd-Roman"/>
              </a:rPr>
              <a:t>you that the module exports one package and doesn’t require any modules.</a:t>
            </a:r>
            <a:br>
              <a:rPr lang="en-US" sz="1800" b="0" i="0" dirty="0">
                <a:solidFill>
                  <a:srgbClr val="242021"/>
                </a:solidFill>
                <a:effectLst/>
                <a:latin typeface="SabonLTStd-Roman"/>
              </a:rPr>
            </a:br>
            <a:r>
              <a:rPr lang="en-US" sz="1800" b="0" i="0" dirty="0">
                <a:solidFill>
                  <a:srgbClr val="FF0000"/>
                </a:solidFill>
                <a:effectLst/>
                <a:latin typeface="SourceCodePro-Regular"/>
              </a:rPr>
              <a:t>module </a:t>
            </a:r>
            <a:r>
              <a:rPr lang="en-US" sz="1800" b="0" i="0" dirty="0" err="1">
                <a:solidFill>
                  <a:srgbClr val="FF0000"/>
                </a:solidFill>
                <a:effectLst/>
                <a:latin typeface="SourceCodePro-Regular"/>
              </a:rPr>
              <a:t>zoo.animal.feeding</a:t>
            </a:r>
            <a:r>
              <a:rPr lang="en-US" sz="1800" b="0" i="0" dirty="0">
                <a:solidFill>
                  <a:srgbClr val="FF0000"/>
                </a:solidFill>
                <a:effectLst/>
                <a:latin typeface="SourceCodePro-Regular"/>
              </a:rPr>
              <a:t> {</a:t>
            </a:r>
            <a:br>
              <a:rPr lang="en-US" sz="1800" b="0" i="0" dirty="0">
                <a:solidFill>
                  <a:srgbClr val="FF0000"/>
                </a:solidFill>
                <a:effectLst/>
                <a:latin typeface="SourceCodePro-Regular"/>
              </a:rPr>
            </a:br>
            <a:r>
              <a:rPr lang="en-US" sz="1800" b="0" i="0" dirty="0">
                <a:solidFill>
                  <a:srgbClr val="FF0000"/>
                </a:solidFill>
                <a:effectLst/>
                <a:latin typeface="SourceCodePro-Regular"/>
              </a:rPr>
              <a:t>exports </a:t>
            </a:r>
            <a:r>
              <a:rPr lang="en-US" sz="1800" b="0" i="0" dirty="0" err="1">
                <a:solidFill>
                  <a:srgbClr val="FF0000"/>
                </a:solidFill>
                <a:effectLst/>
                <a:latin typeface="SourceCodePro-Regular"/>
              </a:rPr>
              <a:t>zoo.animal.feeding</a:t>
            </a:r>
            <a:r>
              <a:rPr lang="en-US" sz="1800" b="0" i="0" dirty="0">
                <a:solidFill>
                  <a:srgbClr val="FF0000"/>
                </a:solidFill>
                <a:effectLst/>
                <a:latin typeface="SourceCodePro-Regular"/>
              </a:rPr>
              <a:t>;</a:t>
            </a:r>
            <a:br>
              <a:rPr lang="en-US" sz="1800" b="0" i="0" dirty="0">
                <a:solidFill>
                  <a:srgbClr val="FF0000"/>
                </a:solidFill>
                <a:effectLst/>
                <a:latin typeface="SourceCodePro-Regular"/>
              </a:rPr>
            </a:br>
            <a:r>
              <a:rPr lang="en-US" sz="1800" b="0" i="0" dirty="0">
                <a:solidFill>
                  <a:srgbClr val="FF0000"/>
                </a:solidFill>
                <a:effectLst/>
                <a:latin typeface="SourceCodePro-Regular"/>
              </a:rPr>
              <a:t>}</a:t>
            </a:r>
            <a:r>
              <a:rPr lang="en-US" sz="1800" b="0" i="0" dirty="0">
                <a:solidFill>
                  <a:srgbClr val="242021"/>
                </a:solidFill>
                <a:effectLst/>
                <a:latin typeface="SourceCodePro-Regular"/>
              </a:rPr>
              <a:t/>
            </a:r>
            <a:br>
              <a:rPr lang="en-US" sz="1800" b="0" i="0" dirty="0">
                <a:solidFill>
                  <a:srgbClr val="242021"/>
                </a:solidFill>
                <a:effectLst/>
                <a:latin typeface="SourceCodePro-Regular"/>
              </a:rPr>
            </a:br>
            <a:r>
              <a:rPr lang="en-US" sz="1800" b="0" i="0" dirty="0">
                <a:solidFill>
                  <a:srgbClr val="242021"/>
                </a:solidFill>
                <a:effectLst/>
                <a:latin typeface="SabonLTStd-Roman"/>
              </a:rPr>
              <a:t>However, there is an easier way. The </a:t>
            </a:r>
            <a:r>
              <a:rPr lang="en-US" sz="1800" b="0" i="0" dirty="0">
                <a:solidFill>
                  <a:srgbClr val="242021"/>
                </a:solidFill>
                <a:effectLst/>
                <a:latin typeface="SourceCodePro-Regular"/>
              </a:rPr>
              <a:t>java </a:t>
            </a:r>
            <a:r>
              <a:rPr lang="en-US" sz="1800" b="0" i="0" dirty="0">
                <a:solidFill>
                  <a:srgbClr val="242021"/>
                </a:solidFill>
                <a:effectLst/>
                <a:latin typeface="SabonLTStd-Roman"/>
              </a:rPr>
              <a:t>command now has an option to describe a</a:t>
            </a:r>
            <a:br>
              <a:rPr lang="en-US" sz="1800" b="0" i="0" dirty="0">
                <a:solidFill>
                  <a:srgbClr val="242021"/>
                </a:solidFill>
                <a:effectLst/>
                <a:latin typeface="SabonLTStd-Roman"/>
              </a:rPr>
            </a:br>
            <a:r>
              <a:rPr lang="en-US" sz="1800" b="0" i="0" dirty="0">
                <a:solidFill>
                  <a:srgbClr val="242021"/>
                </a:solidFill>
                <a:effectLst/>
                <a:latin typeface="SabonLTStd-Roman"/>
              </a:rPr>
              <a:t>module. The following two commands are equivalent:</a:t>
            </a:r>
            <a:br>
              <a:rPr lang="en-US" sz="1800" b="0" i="0" dirty="0">
                <a:solidFill>
                  <a:srgbClr val="242021"/>
                </a:solidFill>
                <a:effectLst/>
                <a:latin typeface="SabonLTStd-Roman"/>
              </a:rPr>
            </a:br>
            <a:r>
              <a:rPr lang="en-US" sz="1800" b="0" i="0" dirty="0">
                <a:solidFill>
                  <a:srgbClr val="242021"/>
                </a:solidFill>
                <a:effectLst/>
                <a:highlight>
                  <a:srgbClr val="FFFF00"/>
                </a:highlight>
                <a:latin typeface="SourceCodePro-Regular"/>
              </a:rPr>
              <a:t>java -p mods</a:t>
            </a:r>
            <a:br>
              <a:rPr lang="en-US" sz="1800" b="0" i="0" dirty="0">
                <a:solidFill>
                  <a:srgbClr val="242021"/>
                </a:solidFill>
                <a:effectLst/>
                <a:highlight>
                  <a:srgbClr val="FFFF00"/>
                </a:highlight>
                <a:latin typeface="SourceCodePro-Regular"/>
              </a:rPr>
            </a:br>
            <a:r>
              <a:rPr lang="en-US" sz="1800" b="0" i="0" dirty="0">
                <a:solidFill>
                  <a:srgbClr val="242021"/>
                </a:solidFill>
                <a:effectLst/>
                <a:highlight>
                  <a:srgbClr val="FFFF00"/>
                </a:highlight>
                <a:latin typeface="SourceCodePro-Regular"/>
              </a:rPr>
              <a:t>-d </a:t>
            </a:r>
            <a:r>
              <a:rPr lang="en-US" sz="1800" b="0" i="0" dirty="0" err="1">
                <a:solidFill>
                  <a:srgbClr val="242021"/>
                </a:solidFill>
                <a:effectLst/>
                <a:highlight>
                  <a:srgbClr val="FFFF00"/>
                </a:highlight>
                <a:latin typeface="SourceCodePro-Regular"/>
              </a:rPr>
              <a:t>zoo.animal.feeding</a:t>
            </a:r>
            <a:endParaRPr lang="en-US" sz="1800" b="0" i="0" dirty="0">
              <a:solidFill>
                <a:srgbClr val="242021"/>
              </a:solidFill>
              <a:effectLst/>
              <a:highlight>
                <a:srgbClr val="FFFF00"/>
              </a:highlight>
              <a:latin typeface="SourceCodePro-Regular"/>
            </a:endParaRPr>
          </a:p>
          <a:p>
            <a:pPr marL="0" indent="0">
              <a:buNone/>
            </a:pPr>
            <a:r>
              <a:rPr lang="en-US" sz="1800" b="0" i="0" dirty="0">
                <a:solidFill>
                  <a:srgbClr val="242021"/>
                </a:solidFill>
                <a:effectLst/>
                <a:latin typeface="SourceCodePro-Regular"/>
              </a:rPr>
              <a:t/>
            </a:r>
            <a:br>
              <a:rPr lang="en-US" sz="1800" b="0" i="0" dirty="0">
                <a:solidFill>
                  <a:srgbClr val="242021"/>
                </a:solidFill>
                <a:effectLst/>
                <a:latin typeface="SourceCodePro-Regular"/>
              </a:rPr>
            </a:br>
            <a:r>
              <a:rPr lang="en-US" sz="1800" b="0" i="0" dirty="0">
                <a:solidFill>
                  <a:srgbClr val="242021"/>
                </a:solidFill>
                <a:effectLst/>
                <a:highlight>
                  <a:srgbClr val="FFFF00"/>
                </a:highlight>
                <a:latin typeface="SourceCodePro-Regular"/>
              </a:rPr>
              <a:t>java -p mods</a:t>
            </a:r>
            <a:br>
              <a:rPr lang="en-US" sz="1800" b="0" i="0" dirty="0">
                <a:solidFill>
                  <a:srgbClr val="242021"/>
                </a:solidFill>
                <a:effectLst/>
                <a:highlight>
                  <a:srgbClr val="FFFF00"/>
                </a:highlight>
                <a:latin typeface="SourceCodePro-Regular"/>
              </a:rPr>
            </a:br>
            <a:r>
              <a:rPr lang="en-US" sz="1800" b="0" i="0" dirty="0">
                <a:solidFill>
                  <a:srgbClr val="242021"/>
                </a:solidFill>
                <a:effectLst/>
                <a:highlight>
                  <a:srgbClr val="FFFF00"/>
                </a:highlight>
                <a:latin typeface="SourceCodePro-Regular"/>
              </a:rPr>
              <a:t>--describe-module </a:t>
            </a:r>
            <a:r>
              <a:rPr lang="en-US" sz="1800" b="0" i="0" dirty="0" err="1">
                <a:solidFill>
                  <a:srgbClr val="242021"/>
                </a:solidFill>
                <a:effectLst/>
                <a:highlight>
                  <a:srgbClr val="FFFF00"/>
                </a:highlight>
                <a:latin typeface="SourceCodePro-Regular"/>
              </a:rPr>
              <a:t>zoo.animal.feeding</a:t>
            </a:r>
            <a:r>
              <a:rPr lang="en-US" sz="1800" dirty="0">
                <a:highlight>
                  <a:srgbClr val="FFFF00"/>
                </a:highlight>
              </a:rPr>
              <a:t> </a:t>
            </a:r>
            <a:endParaRPr lang="fr-FR"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ZoneTexte 6">
            <a:extLst>
              <a:ext uri="{FF2B5EF4-FFF2-40B4-BE49-F238E27FC236}">
                <a16:creationId xmlns="" xmlns:a16="http://schemas.microsoft.com/office/drawing/2014/main" id="{241EE22A-6A41-40CD-9283-18FB7C82A923}"/>
              </a:ext>
            </a:extLst>
          </p:cNvPr>
          <p:cNvSpPr txBox="1"/>
          <p:nvPr/>
        </p:nvSpPr>
        <p:spPr>
          <a:xfrm>
            <a:off x="8078772" y="2922309"/>
            <a:ext cx="3337088" cy="2585323"/>
          </a:xfrm>
          <a:prstGeom prst="rect">
            <a:avLst/>
          </a:prstGeom>
          <a:noFill/>
        </p:spPr>
        <p:txBody>
          <a:bodyPr wrap="square" rtlCol="0">
            <a:spAutoFit/>
          </a:bodyPr>
          <a:lstStyle/>
          <a:p>
            <a:r>
              <a:rPr lang="fr-FR" sz="1800" b="0" i="0">
                <a:solidFill>
                  <a:srgbClr val="242021"/>
                </a:solidFill>
                <a:effectLst/>
                <a:latin typeface="SabonLTStd-Roman"/>
              </a:rPr>
              <a:t>Each prints information about the module. For example, it might print this:</a:t>
            </a:r>
            <a:br>
              <a:rPr lang="fr-FR" sz="1800" b="0" i="0">
                <a:solidFill>
                  <a:srgbClr val="242021"/>
                </a:solidFill>
                <a:effectLst/>
                <a:latin typeface="SabonLTStd-Roman"/>
              </a:rPr>
            </a:br>
            <a:r>
              <a:rPr lang="fr-FR" sz="1800" b="0" i="0">
                <a:solidFill>
                  <a:srgbClr val="242021"/>
                </a:solidFill>
                <a:effectLst/>
                <a:latin typeface="SourceCodePro-Regular"/>
              </a:rPr>
              <a:t>zoo.animal.feeding file:///absolutePath/mods/zoo.animal.feeding.jar</a:t>
            </a:r>
            <a:br>
              <a:rPr lang="fr-FR" sz="1800" b="0" i="0">
                <a:solidFill>
                  <a:srgbClr val="242021"/>
                </a:solidFill>
                <a:effectLst/>
                <a:latin typeface="SourceCodePro-Regular"/>
              </a:rPr>
            </a:br>
            <a:r>
              <a:rPr lang="fr-FR" sz="1800" b="0" i="0">
                <a:solidFill>
                  <a:srgbClr val="242021"/>
                </a:solidFill>
                <a:effectLst/>
                <a:latin typeface="SourceCodePro-Regular"/>
              </a:rPr>
              <a:t>exports zoo.animal.feeding</a:t>
            </a:r>
            <a:br>
              <a:rPr lang="fr-FR" sz="1800" b="0" i="0">
                <a:solidFill>
                  <a:srgbClr val="242021"/>
                </a:solidFill>
                <a:effectLst/>
                <a:latin typeface="SourceCodePro-Regular"/>
              </a:rPr>
            </a:br>
            <a:r>
              <a:rPr lang="fr-FR" sz="1800" b="0" i="0">
                <a:solidFill>
                  <a:srgbClr val="242021"/>
                </a:solidFill>
                <a:effectLst/>
                <a:latin typeface="SourceCodePro-Regular"/>
              </a:rPr>
              <a:t>requires java.base mandated</a:t>
            </a:r>
            <a:r>
              <a:rPr lang="fr-FR"/>
              <a:t> </a:t>
            </a:r>
            <a:br>
              <a:rPr lang="fr-FR"/>
            </a:br>
            <a:endParaRPr lang="x-none" dirty="0"/>
          </a:p>
        </p:txBody>
      </p:sp>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533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10194632" cy="3318936"/>
          </a:xfrm>
        </p:spPr>
        <p:txBody>
          <a:bodyPr>
            <a:normAutofit fontScale="77500" lnSpcReduction="20000"/>
          </a:bodyPr>
          <a:lstStyle/>
          <a:p>
            <a:pPr marL="0" indent="0">
              <a:buNone/>
            </a:pPr>
            <a:r>
              <a:rPr lang="en-US" b="1" dirty="0">
                <a:highlight>
                  <a:srgbClr val="FFFF00"/>
                </a:highlight>
              </a:rPr>
              <a:t>1-</a:t>
            </a:r>
            <a:r>
              <a:rPr lang="fr-FR" b="1" i="0" dirty="0" err="1">
                <a:solidFill>
                  <a:srgbClr val="242021"/>
                </a:solidFill>
                <a:effectLst/>
                <a:highlight>
                  <a:srgbClr val="FFFF00"/>
                </a:highlight>
              </a:rPr>
              <a:t>Describing</a:t>
            </a:r>
            <a:r>
              <a:rPr lang="fr-FR" b="1" i="0" dirty="0">
                <a:solidFill>
                  <a:srgbClr val="242021"/>
                </a:solidFill>
                <a:effectLst/>
                <a:highlight>
                  <a:srgbClr val="FFFF00"/>
                </a:highlight>
              </a:rPr>
              <a:t> a Module</a:t>
            </a:r>
            <a:r>
              <a:rPr lang="fr-FR" b="1" dirty="0">
                <a:highlight>
                  <a:srgbClr val="FFFF00"/>
                </a:highlight>
              </a:rPr>
              <a:t> </a:t>
            </a:r>
          </a:p>
          <a:p>
            <a:pPr marL="0" indent="0" algn="just">
              <a:buNone/>
            </a:pPr>
            <a:r>
              <a:rPr lang="fr-FR" sz="1800" dirty="0"/>
              <a:t/>
            </a:r>
            <a:br>
              <a:rPr lang="fr-FR" sz="1800" dirty="0"/>
            </a:br>
            <a:r>
              <a:rPr lang="en-US" dirty="0"/>
              <a:t>The first line is the module we asked about: </a:t>
            </a:r>
            <a:r>
              <a:rPr lang="en-US" dirty="0" err="1"/>
              <a:t>zoo.animal.feeding</a:t>
            </a:r>
            <a:r>
              <a:rPr lang="en-US" dirty="0"/>
              <a:t>. The second line starts</a:t>
            </a:r>
            <a:br>
              <a:rPr lang="en-US" dirty="0"/>
            </a:br>
            <a:r>
              <a:rPr lang="en-US" dirty="0"/>
              <a:t>information about the module. In our case, it is the same package exports statement we</a:t>
            </a:r>
            <a:br>
              <a:rPr lang="en-US" dirty="0"/>
            </a:br>
            <a:r>
              <a:rPr lang="en-US" dirty="0"/>
              <a:t>had in the module-info file.</a:t>
            </a:r>
            <a:br>
              <a:rPr lang="en-US" dirty="0"/>
            </a:br>
            <a:r>
              <a:rPr lang="en-US" dirty="0"/>
              <a:t>On the third line, we see requires </a:t>
            </a:r>
            <a:r>
              <a:rPr lang="en-US" dirty="0" err="1"/>
              <a:t>java.base</a:t>
            </a:r>
            <a:r>
              <a:rPr lang="en-US" dirty="0"/>
              <a:t> mandated. Now wait a minute. The</a:t>
            </a:r>
            <a:br>
              <a:rPr lang="en-US" dirty="0"/>
            </a:br>
            <a:r>
              <a:rPr lang="en-US" dirty="0"/>
              <a:t>module-info file very clearly does not specify any modules that </a:t>
            </a:r>
            <a:r>
              <a:rPr lang="en-US" dirty="0" err="1"/>
              <a:t>zoo.animal.feeding</a:t>
            </a:r>
            <a:r>
              <a:rPr lang="en-US" dirty="0"/>
              <a:t> has as</a:t>
            </a:r>
          </a:p>
          <a:p>
            <a:pPr marL="0" indent="0" algn="just">
              <a:buNone/>
            </a:pPr>
            <a:r>
              <a:rPr lang="en-US" dirty="0"/>
              <a:t>dependencies.</a:t>
            </a:r>
            <a:br>
              <a:rPr lang="en-US" dirty="0"/>
            </a:br>
            <a:r>
              <a:rPr lang="en-US" dirty="0"/>
              <a:t>The </a:t>
            </a:r>
            <a:r>
              <a:rPr lang="en-US" dirty="0" err="1"/>
              <a:t>java.base</a:t>
            </a:r>
            <a:r>
              <a:rPr lang="en-US" dirty="0"/>
              <a:t> module is special. It is automatically added as a dependency to all modules. This module has frequently used packages like </a:t>
            </a:r>
            <a:r>
              <a:rPr lang="en-US" dirty="0" err="1"/>
              <a:t>java.util</a:t>
            </a:r>
            <a:r>
              <a:rPr lang="en-US" dirty="0"/>
              <a:t>. That’s what the mandated</a:t>
            </a:r>
            <a:br>
              <a:rPr lang="en-US" dirty="0"/>
            </a:br>
            <a:r>
              <a:rPr lang="en-US" dirty="0"/>
              <a:t>is about. You get </a:t>
            </a:r>
            <a:r>
              <a:rPr lang="en-US" dirty="0" err="1"/>
              <a:t>java.base</a:t>
            </a:r>
            <a:r>
              <a:rPr lang="en-US" dirty="0"/>
              <a:t> whether you asked for it or not.</a:t>
            </a:r>
            <a:br>
              <a:rPr lang="en-US" dirty="0"/>
            </a:br>
            <a:r>
              <a:rPr lang="en-US" dirty="0"/>
              <a:t>In classes, the </a:t>
            </a:r>
            <a:r>
              <a:rPr lang="en-US" dirty="0" err="1"/>
              <a:t>java.lang</a:t>
            </a:r>
            <a:r>
              <a:rPr lang="en-US" dirty="0"/>
              <a:t> package is automatically imported whether you type it or not.</a:t>
            </a:r>
            <a:br>
              <a:rPr lang="en-US" dirty="0"/>
            </a:br>
            <a:r>
              <a:rPr lang="en-US" dirty="0"/>
              <a:t>The </a:t>
            </a:r>
            <a:r>
              <a:rPr lang="en-US" dirty="0" err="1"/>
              <a:t>java.base</a:t>
            </a:r>
            <a:r>
              <a:rPr lang="en-US" dirty="0"/>
              <a:t> module works the same way. It is automatically available to all other modules </a:t>
            </a:r>
            <a:endParaRPr lang="fr-FR"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991109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endParaRPr lang="fr-FR" sz="3200" b="1" dirty="0">
              <a:solidFill>
                <a:srgbClr val="FF0000"/>
              </a:solidFill>
              <a:latin typeface="+mn-lt"/>
            </a:endParaRP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153551" y="2533364"/>
            <a:ext cx="10120907" cy="3416320"/>
          </a:xfrm>
          <a:prstGeom prst="rect">
            <a:avLst/>
          </a:prstGeom>
          <a:noFill/>
        </p:spPr>
        <p:txBody>
          <a:bodyPr wrap="square">
            <a:spAutoFit/>
          </a:bodyPr>
          <a:lstStyle/>
          <a:p>
            <a:r>
              <a:rPr lang="en-US" sz="2400" b="0" i="0" dirty="0">
                <a:solidFill>
                  <a:srgbClr val="0070C0"/>
                </a:solidFill>
                <a:effectLst/>
                <a:latin typeface="+mj-lt"/>
              </a:rPr>
              <a:t>1-</a:t>
            </a:r>
            <a:r>
              <a:rPr lang="fr-FR" sz="2400" b="1" i="0" dirty="0">
                <a:solidFill>
                  <a:srgbClr val="0070C0"/>
                </a:solidFill>
                <a:effectLst/>
                <a:latin typeface="+mj-lt"/>
              </a:rPr>
              <a:t> </a:t>
            </a:r>
            <a:r>
              <a:rPr lang="fr-FR" sz="2400" b="1" i="0" dirty="0" err="1">
                <a:solidFill>
                  <a:srgbClr val="0070C0"/>
                </a:solidFill>
                <a:effectLst/>
                <a:latin typeface="+mj-lt"/>
              </a:rPr>
              <a:t>Exploring</a:t>
            </a:r>
            <a:r>
              <a:rPr lang="fr-FR" sz="2400" b="1" i="0" dirty="0">
                <a:solidFill>
                  <a:srgbClr val="0070C0"/>
                </a:solidFill>
                <a:effectLst/>
                <a:latin typeface="+mj-lt"/>
              </a:rPr>
              <a:t> a Module</a:t>
            </a:r>
          </a:p>
          <a:p>
            <a:pPr algn="just"/>
            <a:r>
              <a:rPr lang="en-US" sz="1800" b="0" i="0" dirty="0">
                <a:solidFill>
                  <a:srgbClr val="000000"/>
                </a:solidFill>
                <a:effectLst/>
                <a:latin typeface="Georgia" panose="02040502050405020303" pitchFamily="18" charset="0"/>
              </a:rPr>
              <a:t>A </a:t>
            </a:r>
            <a:r>
              <a:rPr lang="en-US" sz="1800" b="0" i="1" dirty="0">
                <a:solidFill>
                  <a:srgbClr val="000000"/>
                </a:solidFill>
                <a:effectLst/>
                <a:latin typeface="Georgia-Italic"/>
              </a:rPr>
              <a:t>module </a:t>
            </a:r>
            <a:r>
              <a:rPr lang="en-US" sz="1800" b="0" i="0" dirty="0">
                <a:solidFill>
                  <a:srgbClr val="000000"/>
                </a:solidFill>
                <a:effectLst/>
                <a:latin typeface="Georgia" panose="02040502050405020303" pitchFamily="18" charset="0"/>
              </a:rPr>
              <a:t>is a group of one or more packages plus a special file called </a:t>
            </a:r>
            <a:r>
              <a:rPr lang="en-US" sz="1800" b="0" i="0" dirty="0">
                <a:solidFill>
                  <a:srgbClr val="000000"/>
                </a:solidFill>
                <a:effectLst/>
                <a:latin typeface="LiberationMono"/>
              </a:rPr>
              <a:t>module-info .java</a:t>
            </a:r>
            <a:r>
              <a:rPr lang="en-US" sz="1800" b="0" i="0" dirty="0">
                <a:solidFill>
                  <a:srgbClr val="000000"/>
                </a:solidFill>
                <a:effectLst/>
                <a:latin typeface="Georgia" panose="02040502050405020303" pitchFamily="18" charset="0"/>
              </a:rPr>
              <a:t>. </a:t>
            </a:r>
            <a:r>
              <a:rPr lang="en-US" sz="1800" b="0" i="0" dirty="0">
                <a:solidFill>
                  <a:srgbClr val="0000FF"/>
                </a:solidFill>
                <a:effectLst/>
                <a:latin typeface="Georgia" panose="02040502050405020303" pitchFamily="18" charset="0"/>
              </a:rPr>
              <a:t>Figure 11.1 </a:t>
            </a:r>
            <a:r>
              <a:rPr lang="en-US" sz="1800" b="0" i="0" dirty="0">
                <a:solidFill>
                  <a:srgbClr val="000000"/>
                </a:solidFill>
                <a:effectLst/>
                <a:latin typeface="Georgia" panose="02040502050405020303" pitchFamily="18" charset="0"/>
              </a:rPr>
              <a:t>lists just a few of the modules a zoo might need. We decided to focus on the animal interactions in our</a:t>
            </a:r>
            <a:r>
              <a:rPr lang="en-US" dirty="0">
                <a:solidFill>
                  <a:srgbClr val="000000"/>
                </a:solidFill>
                <a:latin typeface="Georgia" panose="02040502050405020303" pitchFamily="18" charset="0"/>
              </a:rPr>
              <a:t> </a:t>
            </a:r>
            <a:r>
              <a:rPr lang="en-US" sz="1800" b="0" i="0" dirty="0">
                <a:solidFill>
                  <a:srgbClr val="000000"/>
                </a:solidFill>
                <a:effectLst/>
                <a:latin typeface="Georgia" panose="02040502050405020303" pitchFamily="18" charset="0"/>
              </a:rPr>
              <a:t>example. The full zoo could easily have a dozen modules. In </a:t>
            </a:r>
            <a:r>
              <a:rPr lang="en-US" sz="1800" b="0" i="0" dirty="0">
                <a:solidFill>
                  <a:srgbClr val="0000FF"/>
                </a:solidFill>
                <a:effectLst/>
                <a:latin typeface="Georgia" panose="02040502050405020303" pitchFamily="18" charset="0"/>
              </a:rPr>
              <a:t>Figure 11.1</a:t>
            </a:r>
            <a:r>
              <a:rPr lang="en-US" sz="1800" b="0" i="0" dirty="0">
                <a:solidFill>
                  <a:srgbClr val="000000"/>
                </a:solidFill>
                <a:effectLst/>
                <a:latin typeface="Georgia" panose="02040502050405020303" pitchFamily="18" charset="0"/>
              </a:rPr>
              <a:t>, notice that there are arrows between many of the modules. These represent </a:t>
            </a:r>
            <a:r>
              <a:rPr lang="en-US" sz="1800" b="0" i="1" dirty="0">
                <a:solidFill>
                  <a:srgbClr val="000000"/>
                </a:solidFill>
                <a:effectLst/>
                <a:latin typeface="Georgia-Italic"/>
              </a:rPr>
              <a:t>dependencies </a:t>
            </a:r>
            <a:r>
              <a:rPr lang="en-US" sz="1800" b="0" i="0" dirty="0">
                <a:solidFill>
                  <a:srgbClr val="000000"/>
                </a:solidFill>
                <a:effectLst/>
                <a:latin typeface="Georgia" panose="02040502050405020303" pitchFamily="18" charset="0"/>
              </a:rPr>
              <a:t>where one module relies on code in another. The staff needs to feed the animals to keep their jobs. </a:t>
            </a:r>
          </a:p>
          <a:p>
            <a:pPr algn="just"/>
            <a:r>
              <a:rPr lang="en-US" sz="1800" b="0" i="0" dirty="0">
                <a:solidFill>
                  <a:srgbClr val="000000"/>
                </a:solidFill>
                <a:effectLst/>
                <a:latin typeface="Georgia" panose="02040502050405020303" pitchFamily="18" charset="0"/>
              </a:rPr>
              <a:t>The line from </a:t>
            </a:r>
            <a:r>
              <a:rPr lang="en-US" sz="1800" b="0" i="0" dirty="0" err="1">
                <a:solidFill>
                  <a:srgbClr val="000000"/>
                </a:solidFill>
                <a:effectLst/>
                <a:latin typeface="LiberationMono"/>
              </a:rPr>
              <a:t>zoo.staff</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to </a:t>
            </a:r>
            <a:r>
              <a:rPr lang="en-US" sz="1800" b="0" i="0" dirty="0" err="1">
                <a:solidFill>
                  <a:srgbClr val="000000"/>
                </a:solidFill>
                <a:effectLst/>
                <a:latin typeface="LiberationMono"/>
              </a:rPr>
              <a:t>zoo.animal.feeding</a:t>
            </a:r>
            <a:r>
              <a:rPr lang="en-US" sz="1800" b="0" i="0" dirty="0">
                <a:solidFill>
                  <a:srgbClr val="000000"/>
                </a:solidFill>
                <a:effectLst/>
                <a:latin typeface="LiberationMono"/>
              </a:rPr>
              <a:t> </a:t>
            </a:r>
            <a:r>
              <a:rPr lang="en-US" sz="1800" b="0" i="0" dirty="0">
                <a:solidFill>
                  <a:srgbClr val="000000"/>
                </a:solidFill>
                <a:effectLst/>
                <a:latin typeface="Georgia" panose="02040502050405020303" pitchFamily="18" charset="0"/>
              </a:rPr>
              <a:t>shows the former depends on the latter.</a:t>
            </a:r>
            <a:r>
              <a:rPr lang="en-US" sz="2400" dirty="0"/>
              <a:t> </a:t>
            </a:r>
            <a:br>
              <a:rPr lang="en-US" sz="2400" dirty="0"/>
            </a:br>
            <a:r>
              <a:rPr lang="fr-FR" sz="2400" b="1" dirty="0">
                <a:solidFill>
                  <a:srgbClr val="0070C0"/>
                </a:solidFill>
                <a:latin typeface="+mj-lt"/>
              </a:rPr>
              <a:t> </a:t>
            </a:r>
            <a:r>
              <a:rPr lang="en-US" dirty="0"/>
              <a:t/>
            </a:r>
            <a:br>
              <a:rPr lang="en-US" dirty="0"/>
            </a:br>
            <a:r>
              <a:rPr lang="en-US" dirty="0"/>
              <a:t/>
            </a:r>
            <a:br>
              <a:rPr lang="en-US" dirty="0"/>
            </a:br>
            <a:r>
              <a:rPr lang="en-US" dirty="0"/>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053721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                              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a:bodyPr>
          <a:lstStyle/>
          <a:p>
            <a:pPr marL="0" indent="0">
              <a:buNone/>
            </a:pPr>
            <a:r>
              <a:rPr lang="en-US" sz="1800" b="1" i="0" dirty="0">
                <a:solidFill>
                  <a:srgbClr val="242021"/>
                </a:solidFill>
                <a:effectLst/>
                <a:latin typeface="UniversLTStd-Bold"/>
              </a:rPr>
              <a:t/>
            </a:r>
            <a:br>
              <a:rPr lang="en-US" sz="1800" b="1" i="0" dirty="0">
                <a:solidFill>
                  <a:srgbClr val="242021"/>
                </a:solidFill>
                <a:effectLst/>
                <a:latin typeface="UniversLTStd-Bold"/>
              </a:rPr>
            </a:br>
            <a:r>
              <a:rPr lang="fr-FR" sz="1800" dirty="0"/>
              <a:t/>
            </a:r>
            <a:br>
              <a:rPr lang="fr-FR" sz="1800" dirty="0"/>
            </a:br>
            <a:endParaRPr lang="fr-FR"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12" name="Image 11">
            <a:extLst>
              <a:ext uri="{FF2B5EF4-FFF2-40B4-BE49-F238E27FC236}">
                <a16:creationId xmlns="" xmlns:a16="http://schemas.microsoft.com/office/drawing/2014/main" id="{10E68D5C-278D-48D4-BE81-EBC856E178B5}"/>
              </a:ext>
            </a:extLst>
          </p:cNvPr>
          <p:cNvPicPr>
            <a:picLocks noChangeAspect="1"/>
          </p:cNvPicPr>
          <p:nvPr/>
        </p:nvPicPr>
        <p:blipFill>
          <a:blip r:embed="rId2"/>
          <a:stretch>
            <a:fillRect/>
          </a:stretch>
        </p:blipFill>
        <p:spPr>
          <a:xfrm>
            <a:off x="500485" y="1145657"/>
            <a:ext cx="4918860" cy="3318936"/>
          </a:xfrm>
          <a:prstGeom prst="rect">
            <a:avLst/>
          </a:prstGeom>
        </p:spPr>
      </p:pic>
      <p:pic>
        <p:nvPicPr>
          <p:cNvPr id="14" name="Image 13">
            <a:extLst>
              <a:ext uri="{FF2B5EF4-FFF2-40B4-BE49-F238E27FC236}">
                <a16:creationId xmlns="" xmlns:a16="http://schemas.microsoft.com/office/drawing/2014/main" id="{B7C269A6-3B66-4528-B4C2-080126CED8E0}"/>
              </a:ext>
            </a:extLst>
          </p:cNvPr>
          <p:cNvPicPr>
            <a:picLocks noChangeAspect="1"/>
          </p:cNvPicPr>
          <p:nvPr/>
        </p:nvPicPr>
        <p:blipFill>
          <a:blip r:embed="rId3"/>
          <a:stretch>
            <a:fillRect/>
          </a:stretch>
        </p:blipFill>
        <p:spPr>
          <a:xfrm>
            <a:off x="5081047" y="4418056"/>
            <a:ext cx="6396342" cy="1581666"/>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3796235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fontScale="92500" lnSpcReduction="10000"/>
          </a:bodyPr>
          <a:lstStyle/>
          <a:p>
            <a:pPr marL="0" indent="0">
              <a:buNone/>
            </a:pPr>
            <a:r>
              <a:rPr lang="en-US" sz="1800" b="1" i="0" dirty="0">
                <a:solidFill>
                  <a:srgbClr val="242021"/>
                </a:solidFill>
                <a:effectLst/>
                <a:highlight>
                  <a:srgbClr val="FFFF00"/>
                </a:highlight>
              </a:rPr>
              <a:t>2-</a:t>
            </a:r>
            <a:r>
              <a:rPr lang="fr-FR" sz="1800" b="1" i="0" dirty="0">
                <a:solidFill>
                  <a:srgbClr val="242021"/>
                </a:solidFill>
                <a:effectLst/>
                <a:highlight>
                  <a:srgbClr val="FFFF00"/>
                </a:highlight>
              </a:rPr>
              <a:t>Listing </a:t>
            </a:r>
            <a:r>
              <a:rPr lang="fr-FR" sz="1800" b="1" i="0" dirty="0" err="1">
                <a:solidFill>
                  <a:srgbClr val="242021"/>
                </a:solidFill>
                <a:effectLst/>
                <a:highlight>
                  <a:srgbClr val="FFFF00"/>
                </a:highlight>
              </a:rPr>
              <a:t>Available</a:t>
            </a:r>
            <a:r>
              <a:rPr lang="fr-FR" sz="1800" b="1" i="0" dirty="0">
                <a:solidFill>
                  <a:srgbClr val="242021"/>
                </a:solidFill>
                <a:effectLst/>
                <a:highlight>
                  <a:srgbClr val="FFFF00"/>
                </a:highlight>
              </a:rPr>
              <a:t> Modules</a:t>
            </a:r>
            <a:r>
              <a:rPr lang="fr-FR" sz="1400" dirty="0">
                <a:highlight>
                  <a:srgbClr val="FFFF00"/>
                </a:highlight>
              </a:rPr>
              <a:t> </a:t>
            </a:r>
            <a:r>
              <a:rPr lang="fr-FR" sz="1400" dirty="0"/>
              <a:t/>
            </a:r>
            <a:br>
              <a:rPr lang="fr-FR" sz="1400" dirty="0"/>
            </a:br>
            <a:r>
              <a:rPr lang="en-US" sz="1800" b="0" i="0" dirty="0">
                <a:solidFill>
                  <a:srgbClr val="242021"/>
                </a:solidFill>
                <a:effectLst/>
              </a:rPr>
              <a:t>In addition to describing modules, you can use the java command to list the modules that</a:t>
            </a:r>
            <a:br>
              <a:rPr lang="en-US" sz="1800" b="0" i="0" dirty="0">
                <a:solidFill>
                  <a:srgbClr val="242021"/>
                </a:solidFill>
                <a:effectLst/>
              </a:rPr>
            </a:br>
            <a:r>
              <a:rPr lang="en-US" sz="1800" b="0" i="0" dirty="0">
                <a:solidFill>
                  <a:srgbClr val="242021"/>
                </a:solidFill>
                <a:effectLst/>
              </a:rPr>
              <a:t>are available. The simplest form lists the modules that are part of the JDK:</a:t>
            </a:r>
            <a:br>
              <a:rPr lang="en-US" sz="1800" b="0" i="0" dirty="0">
                <a:solidFill>
                  <a:srgbClr val="242021"/>
                </a:solidFill>
                <a:effectLst/>
              </a:rPr>
            </a:br>
            <a:r>
              <a:rPr lang="en-US" sz="1800" b="0" i="0" dirty="0">
                <a:solidFill>
                  <a:srgbClr val="242021"/>
                </a:solidFill>
                <a:effectLst/>
                <a:highlight>
                  <a:srgbClr val="FFFF00"/>
                </a:highlight>
              </a:rPr>
              <a:t>java --list-modules</a:t>
            </a:r>
            <a:r>
              <a:rPr lang="en-US" sz="1800" b="0" i="0" dirty="0">
                <a:solidFill>
                  <a:srgbClr val="242021"/>
                </a:solidFill>
                <a:effectLst/>
              </a:rPr>
              <a:t/>
            </a:r>
            <a:br>
              <a:rPr lang="en-US" sz="1800" b="0" i="0" dirty="0">
                <a:solidFill>
                  <a:srgbClr val="242021"/>
                </a:solidFill>
                <a:effectLst/>
              </a:rPr>
            </a:br>
            <a:r>
              <a:rPr lang="en-US" sz="1800" b="0" i="0" dirty="0">
                <a:solidFill>
                  <a:srgbClr val="242021"/>
                </a:solidFill>
                <a:effectLst/>
              </a:rPr>
              <a:t>When we ran it, the output went on for 70 lines and looked like this:</a:t>
            </a:r>
            <a:br>
              <a:rPr lang="en-US" sz="1800" b="0" i="0" dirty="0">
                <a:solidFill>
                  <a:srgbClr val="242021"/>
                </a:solidFill>
                <a:effectLst/>
              </a:rPr>
            </a:br>
            <a:r>
              <a:rPr lang="en-US" sz="1800" b="0" i="0" dirty="0">
                <a:solidFill>
                  <a:srgbClr val="242021"/>
                </a:solidFill>
                <a:effectLst/>
              </a:rPr>
              <a:t>java.base@11.0.2</a:t>
            </a:r>
            <a:br>
              <a:rPr lang="en-US" sz="1800" b="0" i="0" dirty="0">
                <a:solidFill>
                  <a:srgbClr val="242021"/>
                </a:solidFill>
                <a:effectLst/>
              </a:rPr>
            </a:br>
            <a:r>
              <a:rPr lang="en-US" sz="1800" b="0" i="0" dirty="0">
                <a:solidFill>
                  <a:srgbClr val="242021"/>
                </a:solidFill>
                <a:effectLst/>
              </a:rPr>
              <a:t>java.compiler@11.0.2</a:t>
            </a:r>
            <a:br>
              <a:rPr lang="en-US" sz="1800" b="0" i="0" dirty="0">
                <a:solidFill>
                  <a:srgbClr val="242021"/>
                </a:solidFill>
                <a:effectLst/>
              </a:rPr>
            </a:br>
            <a:r>
              <a:rPr lang="en-US" sz="1800" b="0" i="0" dirty="0">
                <a:solidFill>
                  <a:srgbClr val="242021"/>
                </a:solidFill>
                <a:effectLst/>
              </a:rPr>
              <a:t>java.datatransfer@11.0.2</a:t>
            </a:r>
            <a:br>
              <a:rPr lang="en-US" sz="1800" b="0" i="0" dirty="0">
                <a:solidFill>
                  <a:srgbClr val="242021"/>
                </a:solidFill>
                <a:effectLst/>
              </a:rPr>
            </a:br>
            <a:r>
              <a:rPr lang="en-US" sz="1800" b="0" i="0" dirty="0">
                <a:solidFill>
                  <a:srgbClr val="242021"/>
                </a:solidFill>
                <a:effectLst/>
              </a:rPr>
              <a:t>This is a listing of all the modules that come with Java and their version numbers. You</a:t>
            </a:r>
            <a:br>
              <a:rPr lang="en-US" sz="1800" b="0" i="0" dirty="0">
                <a:solidFill>
                  <a:srgbClr val="242021"/>
                </a:solidFill>
                <a:effectLst/>
              </a:rPr>
            </a:br>
            <a:r>
              <a:rPr lang="en-US" sz="1800" b="0" i="0" dirty="0">
                <a:solidFill>
                  <a:srgbClr val="242021"/>
                </a:solidFill>
                <a:effectLst/>
              </a:rPr>
              <a:t>can tell that we were using Java 11.0.2 when testing this example.</a:t>
            </a:r>
            <a:br>
              <a:rPr lang="en-US" sz="1800" b="0" i="0" dirty="0">
                <a:solidFill>
                  <a:srgbClr val="242021"/>
                </a:solidFill>
                <a:effectLst/>
              </a:rPr>
            </a:br>
            <a:r>
              <a:rPr lang="en-US" sz="1800" b="0" i="0" dirty="0">
                <a:solidFill>
                  <a:srgbClr val="242021"/>
                </a:solidFill>
                <a:effectLst/>
              </a:rPr>
              <a:t>More interestingly, you can use this command with custom code. Let’s try again with</a:t>
            </a:r>
            <a:br>
              <a:rPr lang="en-US" sz="1800" b="0" i="0" dirty="0">
                <a:solidFill>
                  <a:srgbClr val="242021"/>
                </a:solidFill>
                <a:effectLst/>
              </a:rPr>
            </a:br>
            <a:r>
              <a:rPr lang="en-US" sz="1800" b="0" i="0" dirty="0">
                <a:solidFill>
                  <a:srgbClr val="242021"/>
                </a:solidFill>
                <a:effectLst/>
              </a:rPr>
              <a:t>the directory containing our zoo modules.</a:t>
            </a:r>
            <a:br>
              <a:rPr lang="en-US" sz="1800" b="0" i="0" dirty="0">
                <a:solidFill>
                  <a:srgbClr val="242021"/>
                </a:solidFill>
                <a:effectLst/>
              </a:rPr>
            </a:br>
            <a:r>
              <a:rPr lang="en-US" sz="1800" b="0" i="0" dirty="0">
                <a:solidFill>
                  <a:srgbClr val="242021"/>
                </a:solidFill>
                <a:effectLst/>
                <a:highlight>
                  <a:srgbClr val="FFFF00"/>
                </a:highlight>
              </a:rPr>
              <a:t>java -p mods --list-modules</a:t>
            </a:r>
            <a:r>
              <a:rPr lang="en-US" sz="1400" dirty="0">
                <a:highlight>
                  <a:srgbClr val="FFFF00"/>
                </a:highlight>
              </a:rPr>
              <a:t> </a:t>
            </a:r>
            <a:endParaRPr lang="fr-FR"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7064137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a:bodyPr>
          <a:lstStyle/>
          <a:p>
            <a:pPr marL="0" indent="0">
              <a:buNone/>
            </a:pPr>
            <a:r>
              <a:rPr lang="en-US" sz="1800" b="1" i="0" dirty="0">
                <a:solidFill>
                  <a:srgbClr val="242021"/>
                </a:solidFill>
                <a:effectLst/>
                <a:highlight>
                  <a:srgbClr val="FFFF00"/>
                </a:highlight>
              </a:rPr>
              <a:t>2-</a:t>
            </a:r>
            <a:r>
              <a:rPr lang="fr-FR" sz="1800" b="1" i="0" dirty="0">
                <a:solidFill>
                  <a:srgbClr val="242021"/>
                </a:solidFill>
                <a:effectLst/>
                <a:highlight>
                  <a:srgbClr val="FFFF00"/>
                </a:highlight>
              </a:rPr>
              <a:t>Listing </a:t>
            </a:r>
            <a:r>
              <a:rPr lang="fr-FR" sz="1800" b="1" i="0" dirty="0" err="1">
                <a:solidFill>
                  <a:srgbClr val="242021"/>
                </a:solidFill>
                <a:effectLst/>
                <a:highlight>
                  <a:srgbClr val="FFFF00"/>
                </a:highlight>
              </a:rPr>
              <a:t>Available</a:t>
            </a:r>
            <a:r>
              <a:rPr lang="fr-FR" sz="1800" b="1" i="0" dirty="0">
                <a:solidFill>
                  <a:srgbClr val="242021"/>
                </a:solidFill>
                <a:effectLst/>
                <a:highlight>
                  <a:srgbClr val="FFFF00"/>
                </a:highlight>
              </a:rPr>
              <a:t> Modules</a:t>
            </a:r>
            <a:r>
              <a:rPr lang="fr-FR" sz="1400" dirty="0">
                <a:highlight>
                  <a:srgbClr val="FFFF00"/>
                </a:highlight>
              </a:rPr>
              <a:t> </a:t>
            </a:r>
          </a:p>
          <a:p>
            <a:pPr marL="0" indent="0">
              <a:buNone/>
            </a:pPr>
            <a:r>
              <a:rPr lang="fr-FR" sz="1400" dirty="0"/>
              <a:t/>
            </a:r>
            <a:br>
              <a:rPr lang="fr-FR" sz="1400" dirty="0"/>
            </a:br>
            <a:r>
              <a:rPr lang="en-US" sz="1800" b="0" i="0" dirty="0">
                <a:solidFill>
                  <a:srgbClr val="242021"/>
                </a:solidFill>
                <a:effectLst/>
              </a:rPr>
              <a:t>How many lines do you expect to be in the output this time? There are 74 lines now: the</a:t>
            </a:r>
            <a:br>
              <a:rPr lang="en-US" sz="1800" b="0" i="0" dirty="0">
                <a:solidFill>
                  <a:srgbClr val="242021"/>
                </a:solidFill>
                <a:effectLst/>
              </a:rPr>
            </a:br>
            <a:r>
              <a:rPr lang="en-US" sz="1800" b="0" i="0" dirty="0">
                <a:solidFill>
                  <a:srgbClr val="242021"/>
                </a:solidFill>
                <a:effectLst/>
              </a:rPr>
              <a:t>70 built-in modules plus the four in our zoo system. The custom lines look like this:</a:t>
            </a:r>
            <a:br>
              <a:rPr lang="en-US" sz="1800" b="0" i="0" dirty="0">
                <a:solidFill>
                  <a:srgbClr val="242021"/>
                </a:solidFill>
                <a:effectLst/>
              </a:rPr>
            </a:br>
            <a:r>
              <a:rPr lang="en-US" sz="1800" b="0" i="0" dirty="0" err="1">
                <a:solidFill>
                  <a:srgbClr val="242021"/>
                </a:solidFill>
                <a:effectLst/>
              </a:rPr>
              <a:t>zoo.animal.care</a:t>
            </a:r>
            <a:r>
              <a:rPr lang="en-US" sz="1800" b="0" i="0" dirty="0">
                <a:solidFill>
                  <a:srgbClr val="242021"/>
                </a:solidFill>
                <a:effectLst/>
              </a:rPr>
              <a:t> file:///absolutePath/mods/zoo.animal.care.jar</a:t>
            </a:r>
            <a:br>
              <a:rPr lang="en-US" sz="1800" b="0" i="0" dirty="0">
                <a:solidFill>
                  <a:srgbClr val="242021"/>
                </a:solidFill>
                <a:effectLst/>
              </a:rPr>
            </a:br>
            <a:r>
              <a:rPr lang="en-US" sz="1800" b="0" i="0" dirty="0" err="1">
                <a:solidFill>
                  <a:srgbClr val="242021"/>
                </a:solidFill>
                <a:effectLst/>
              </a:rPr>
              <a:t>zoo.animal.feeding</a:t>
            </a:r>
            <a:r>
              <a:rPr lang="en-US" sz="1800" b="0" i="0" dirty="0">
                <a:solidFill>
                  <a:srgbClr val="242021"/>
                </a:solidFill>
                <a:effectLst/>
              </a:rPr>
              <a:t> file:///absolutePath/mods/zoo.animal.feeding.jar</a:t>
            </a:r>
            <a:br>
              <a:rPr lang="en-US" sz="1800" b="0" i="0" dirty="0">
                <a:solidFill>
                  <a:srgbClr val="242021"/>
                </a:solidFill>
                <a:effectLst/>
              </a:rPr>
            </a:br>
            <a:r>
              <a:rPr lang="en-US" sz="1800" b="0" i="0" dirty="0" err="1">
                <a:solidFill>
                  <a:srgbClr val="242021"/>
                </a:solidFill>
                <a:effectLst/>
              </a:rPr>
              <a:t>zoo.animal.talks</a:t>
            </a:r>
            <a:r>
              <a:rPr lang="en-US" sz="1800" b="0" i="0" dirty="0">
                <a:solidFill>
                  <a:srgbClr val="242021"/>
                </a:solidFill>
                <a:effectLst/>
              </a:rPr>
              <a:t> file:///absolutePath/mods/zoo.animal.talks.jar</a:t>
            </a:r>
            <a:br>
              <a:rPr lang="en-US" sz="1800" b="0" i="0" dirty="0">
                <a:solidFill>
                  <a:srgbClr val="242021"/>
                </a:solidFill>
                <a:effectLst/>
              </a:rPr>
            </a:br>
            <a:r>
              <a:rPr lang="en-US" sz="1800" b="0" i="0" dirty="0" err="1">
                <a:solidFill>
                  <a:srgbClr val="242021"/>
                </a:solidFill>
                <a:effectLst/>
              </a:rPr>
              <a:t>zoo.staff</a:t>
            </a:r>
            <a:r>
              <a:rPr lang="en-US" sz="1800" b="0" i="0" dirty="0">
                <a:solidFill>
                  <a:srgbClr val="242021"/>
                </a:solidFill>
                <a:effectLst/>
              </a:rPr>
              <a:t> file:///absolutePath/mods/zoo.staff.jar</a:t>
            </a:r>
            <a:br>
              <a:rPr lang="en-US" sz="1800" b="0" i="0" dirty="0">
                <a:solidFill>
                  <a:srgbClr val="242021"/>
                </a:solidFill>
                <a:effectLst/>
              </a:rPr>
            </a:br>
            <a:r>
              <a:rPr lang="en-US" sz="1800" b="0" i="0" dirty="0">
                <a:solidFill>
                  <a:srgbClr val="242021"/>
                </a:solidFill>
                <a:effectLst/>
              </a:rPr>
              <a:t>Since these are custom modules, we get a location on the fi le system. If the project had a</a:t>
            </a:r>
            <a:br>
              <a:rPr lang="en-US" sz="1800" b="0" i="0" dirty="0">
                <a:solidFill>
                  <a:srgbClr val="242021"/>
                </a:solidFill>
                <a:effectLst/>
              </a:rPr>
            </a:br>
            <a:r>
              <a:rPr lang="en-US" sz="1800" b="0" i="0" dirty="0">
                <a:solidFill>
                  <a:srgbClr val="242021"/>
                </a:solidFill>
                <a:effectLst/>
              </a:rPr>
              <a:t>module version number, it would have both the version number and the fi le system path.</a:t>
            </a:r>
            <a:r>
              <a:rPr lang="en-US" sz="1800" dirty="0"/>
              <a:t> </a:t>
            </a:r>
            <a:r>
              <a:rPr lang="en-US" sz="1400" dirty="0"/>
              <a:t/>
            </a:r>
            <a:br>
              <a:rPr lang="en-US" sz="1400" dirty="0"/>
            </a:br>
            <a:endParaRPr lang="fr-FR"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698312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4"/>
            <a:ext cx="9601196" cy="3318936"/>
          </a:xfrm>
        </p:spPr>
        <p:txBody>
          <a:bodyPr>
            <a:normAutofit/>
          </a:bodyPr>
          <a:lstStyle/>
          <a:p>
            <a:pPr marL="0" indent="0">
              <a:buNone/>
            </a:pPr>
            <a:r>
              <a:rPr lang="en-US" sz="1800" b="1" dirty="0">
                <a:solidFill>
                  <a:srgbClr val="242021"/>
                </a:solidFill>
                <a:highlight>
                  <a:srgbClr val="FFFF00"/>
                </a:highlight>
              </a:rPr>
              <a:t>3</a:t>
            </a:r>
            <a:r>
              <a:rPr lang="en-US" sz="1800" b="1" i="0" dirty="0">
                <a:solidFill>
                  <a:srgbClr val="242021"/>
                </a:solidFill>
                <a:effectLst/>
                <a:highlight>
                  <a:srgbClr val="FFFF00"/>
                </a:highlight>
              </a:rPr>
              <a:t>-</a:t>
            </a:r>
            <a:r>
              <a:rPr lang="fr-FR" sz="1800" b="1" i="0" dirty="0" err="1">
                <a:solidFill>
                  <a:srgbClr val="242021"/>
                </a:solidFill>
                <a:effectLst/>
                <a:highlight>
                  <a:srgbClr val="FFFF00"/>
                </a:highlight>
              </a:rPr>
              <a:t>Showing</a:t>
            </a:r>
            <a:r>
              <a:rPr lang="fr-FR" sz="1800" b="1" i="0" dirty="0">
                <a:solidFill>
                  <a:srgbClr val="242021"/>
                </a:solidFill>
                <a:effectLst/>
                <a:highlight>
                  <a:srgbClr val="FFFF00"/>
                </a:highlight>
              </a:rPr>
              <a:t> Module </a:t>
            </a:r>
            <a:r>
              <a:rPr lang="fr-FR" sz="1800" b="1" i="0" dirty="0" err="1">
                <a:solidFill>
                  <a:srgbClr val="242021"/>
                </a:solidFill>
                <a:effectLst/>
                <a:highlight>
                  <a:srgbClr val="FFFF00"/>
                </a:highlight>
              </a:rPr>
              <a:t>Resolution</a:t>
            </a:r>
            <a:r>
              <a:rPr lang="fr-FR" sz="1400" dirty="0">
                <a:highlight>
                  <a:srgbClr val="FFFF00"/>
                </a:highlight>
              </a:rPr>
              <a:t> </a:t>
            </a:r>
            <a:r>
              <a:rPr lang="fr-FR" sz="1400" dirty="0"/>
              <a:t/>
            </a:r>
            <a:br>
              <a:rPr lang="fr-FR" sz="1400" dirty="0"/>
            </a:br>
            <a:r>
              <a:rPr lang="en-US" sz="1800" b="0" i="0" dirty="0">
                <a:solidFill>
                  <a:srgbClr val="242021"/>
                </a:solidFill>
                <a:effectLst/>
              </a:rPr>
              <a:t>In case listing the modules didn’t give you enough output, you can also use the</a:t>
            </a:r>
            <a:br>
              <a:rPr lang="en-US" sz="1800" b="0" i="0" dirty="0">
                <a:solidFill>
                  <a:srgbClr val="242021"/>
                </a:solidFill>
                <a:effectLst/>
              </a:rPr>
            </a:br>
            <a:r>
              <a:rPr lang="en-US" sz="1800" b="0" i="0" dirty="0">
                <a:solidFill>
                  <a:srgbClr val="242021"/>
                </a:solidFill>
                <a:effectLst/>
              </a:rPr>
              <a:t>--show-module-resolution option. You can think of it as a way of debugging modules. It</a:t>
            </a:r>
            <a:br>
              <a:rPr lang="en-US" sz="1800" b="0" i="0" dirty="0">
                <a:solidFill>
                  <a:srgbClr val="242021"/>
                </a:solidFill>
                <a:effectLst/>
              </a:rPr>
            </a:br>
            <a:r>
              <a:rPr lang="en-US" sz="1800" b="0" i="0" dirty="0">
                <a:solidFill>
                  <a:srgbClr val="242021"/>
                </a:solidFill>
                <a:effectLst/>
              </a:rPr>
              <a:t>spits out a lot of output when the program starts up. Then it runs the program.</a:t>
            </a:r>
            <a:br>
              <a:rPr lang="en-US" sz="1800" b="0" i="0" dirty="0">
                <a:solidFill>
                  <a:srgbClr val="242021"/>
                </a:solidFill>
                <a:effectLst/>
              </a:rPr>
            </a:br>
            <a:r>
              <a:rPr lang="en-US" sz="1800" b="0" i="0" dirty="0">
                <a:solidFill>
                  <a:srgbClr val="242021"/>
                </a:solidFill>
                <a:effectLst/>
                <a:highlight>
                  <a:srgbClr val="FFFF00"/>
                </a:highlight>
              </a:rPr>
              <a:t>java --show-module-resolution</a:t>
            </a:r>
            <a:br>
              <a:rPr lang="en-US" sz="1800" b="0" i="0" dirty="0">
                <a:solidFill>
                  <a:srgbClr val="242021"/>
                </a:solidFill>
                <a:effectLst/>
                <a:highlight>
                  <a:srgbClr val="FFFF00"/>
                </a:highlight>
              </a:rPr>
            </a:br>
            <a:r>
              <a:rPr lang="en-US" sz="1800" b="0" i="0" dirty="0">
                <a:solidFill>
                  <a:srgbClr val="242021"/>
                </a:solidFill>
                <a:effectLst/>
                <a:highlight>
                  <a:srgbClr val="FFFF00"/>
                </a:highlight>
              </a:rPr>
              <a:t>-p feeding</a:t>
            </a:r>
            <a:br>
              <a:rPr lang="en-US" sz="1800" b="0" i="0" dirty="0">
                <a:solidFill>
                  <a:srgbClr val="242021"/>
                </a:solidFill>
                <a:effectLst/>
                <a:highlight>
                  <a:srgbClr val="FFFF00"/>
                </a:highlight>
              </a:rPr>
            </a:br>
            <a:r>
              <a:rPr lang="en-US" sz="1800" b="0" i="0" dirty="0">
                <a:solidFill>
                  <a:srgbClr val="242021"/>
                </a:solidFill>
                <a:effectLst/>
                <a:highlight>
                  <a:srgbClr val="FFFF00"/>
                </a:highlight>
              </a:rPr>
              <a:t>-m </a:t>
            </a:r>
            <a:r>
              <a:rPr lang="en-US" sz="1800" b="0" i="0" dirty="0" err="1">
                <a:solidFill>
                  <a:srgbClr val="242021"/>
                </a:solidFill>
                <a:effectLst/>
                <a:highlight>
                  <a:srgbClr val="FFFF00"/>
                </a:highlight>
              </a:rPr>
              <a:t>zoo.animal.feeding</a:t>
            </a:r>
            <a:r>
              <a:rPr lang="en-US" sz="1800" b="0" i="0" dirty="0">
                <a:solidFill>
                  <a:srgbClr val="242021"/>
                </a:solidFill>
                <a:effectLst/>
                <a:highlight>
                  <a:srgbClr val="FFFF00"/>
                </a:highlight>
              </a:rPr>
              <a:t>/</a:t>
            </a:r>
            <a:r>
              <a:rPr lang="en-US" sz="1800" b="0" i="0" dirty="0" err="1">
                <a:solidFill>
                  <a:srgbClr val="242021"/>
                </a:solidFill>
                <a:effectLst/>
                <a:highlight>
                  <a:srgbClr val="FFFF00"/>
                </a:highlight>
              </a:rPr>
              <a:t>zoo.animal.feeding.Task</a:t>
            </a:r>
            <a:r>
              <a:rPr lang="en-US" sz="1100" dirty="0">
                <a:highlight>
                  <a:srgbClr val="FFFF00"/>
                </a:highlight>
              </a:rPr>
              <a:t> </a:t>
            </a:r>
            <a:br>
              <a:rPr lang="en-US" sz="1100" dirty="0">
                <a:highlight>
                  <a:srgbClr val="FFFF00"/>
                </a:highlight>
              </a:rPr>
            </a:b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1708269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fontScale="85000" lnSpcReduction="20000"/>
          </a:bodyPr>
          <a:lstStyle/>
          <a:p>
            <a:pPr marL="0" indent="0">
              <a:buNone/>
            </a:pPr>
            <a:r>
              <a:rPr lang="en-US" sz="1800" b="1" dirty="0">
                <a:solidFill>
                  <a:srgbClr val="242021"/>
                </a:solidFill>
                <a:highlight>
                  <a:srgbClr val="FFFF00"/>
                </a:highlight>
              </a:rPr>
              <a:t>3</a:t>
            </a:r>
            <a:r>
              <a:rPr lang="en-US" sz="1800" b="1" i="0" dirty="0">
                <a:solidFill>
                  <a:srgbClr val="242021"/>
                </a:solidFill>
                <a:effectLst/>
                <a:highlight>
                  <a:srgbClr val="FFFF00"/>
                </a:highlight>
              </a:rPr>
              <a:t>-</a:t>
            </a:r>
            <a:r>
              <a:rPr lang="fr-FR" sz="1800" b="1" i="0" dirty="0" err="1">
                <a:solidFill>
                  <a:srgbClr val="242021"/>
                </a:solidFill>
                <a:effectLst/>
                <a:highlight>
                  <a:srgbClr val="FFFF00"/>
                </a:highlight>
              </a:rPr>
              <a:t>Showing</a:t>
            </a:r>
            <a:r>
              <a:rPr lang="fr-FR" sz="1800" b="1" i="0" dirty="0">
                <a:solidFill>
                  <a:srgbClr val="242021"/>
                </a:solidFill>
                <a:effectLst/>
                <a:highlight>
                  <a:srgbClr val="FFFF00"/>
                </a:highlight>
              </a:rPr>
              <a:t> Module </a:t>
            </a:r>
            <a:r>
              <a:rPr lang="fr-FR" sz="1800" b="1" i="0" dirty="0" err="1">
                <a:solidFill>
                  <a:srgbClr val="242021"/>
                </a:solidFill>
                <a:effectLst/>
                <a:highlight>
                  <a:srgbClr val="FFFF00"/>
                </a:highlight>
              </a:rPr>
              <a:t>Resolution</a:t>
            </a:r>
            <a:r>
              <a:rPr lang="fr-FR" sz="1400" dirty="0">
                <a:highlight>
                  <a:srgbClr val="FFFF00"/>
                </a:highlight>
              </a:rPr>
              <a:t> </a:t>
            </a:r>
            <a:r>
              <a:rPr lang="fr-FR" sz="1400" dirty="0"/>
              <a:t/>
            </a:r>
            <a:br>
              <a:rPr lang="fr-FR" sz="1400" dirty="0"/>
            </a:br>
            <a:r>
              <a:rPr lang="en-US" sz="2100" b="0" i="0" dirty="0">
                <a:solidFill>
                  <a:srgbClr val="242021"/>
                </a:solidFill>
                <a:effectLst/>
              </a:rPr>
              <a:t>Luckily you don’t need to understand this output. That said, having seen it will make it</a:t>
            </a:r>
            <a:br>
              <a:rPr lang="en-US" sz="2100" b="0" i="0" dirty="0">
                <a:solidFill>
                  <a:srgbClr val="242021"/>
                </a:solidFill>
                <a:effectLst/>
              </a:rPr>
            </a:br>
            <a:r>
              <a:rPr lang="en-US" sz="2100" b="0" i="0" dirty="0">
                <a:solidFill>
                  <a:srgbClr val="242021"/>
                </a:solidFill>
                <a:effectLst/>
              </a:rPr>
              <a:t>easier to remember. Here’s a snippet of the output:</a:t>
            </a:r>
            <a:br>
              <a:rPr lang="en-US" sz="2100" b="0" i="0" dirty="0">
                <a:solidFill>
                  <a:srgbClr val="242021"/>
                </a:solidFill>
                <a:effectLst/>
              </a:rPr>
            </a:br>
            <a:r>
              <a:rPr lang="en-US" sz="2100" b="0" i="0" dirty="0">
                <a:solidFill>
                  <a:srgbClr val="242021"/>
                </a:solidFill>
                <a:effectLst/>
              </a:rPr>
              <a:t>root </a:t>
            </a:r>
            <a:r>
              <a:rPr lang="en-US" sz="2100" b="0" i="0" dirty="0" err="1">
                <a:solidFill>
                  <a:srgbClr val="242021"/>
                </a:solidFill>
                <a:effectLst/>
              </a:rPr>
              <a:t>zoo.animal.feeding</a:t>
            </a:r>
            <a:r>
              <a:rPr lang="en-US" sz="2100" b="0" i="0" dirty="0">
                <a:solidFill>
                  <a:srgbClr val="242021"/>
                </a:solidFill>
                <a:effectLst/>
              </a:rPr>
              <a:t> file:///absolutePath/feeding/</a:t>
            </a:r>
            <a:br>
              <a:rPr lang="en-US" sz="2100" b="0" i="0" dirty="0">
                <a:solidFill>
                  <a:srgbClr val="242021"/>
                </a:solidFill>
                <a:effectLst/>
              </a:rPr>
            </a:br>
            <a:r>
              <a:rPr lang="en-US" sz="2100" b="0" i="0" dirty="0" err="1">
                <a:solidFill>
                  <a:srgbClr val="242021"/>
                </a:solidFill>
                <a:effectLst/>
              </a:rPr>
              <a:t>java.base</a:t>
            </a:r>
            <a:r>
              <a:rPr lang="en-US" sz="2100" b="0" i="0" dirty="0">
                <a:solidFill>
                  <a:srgbClr val="242021"/>
                </a:solidFill>
                <a:effectLst/>
              </a:rPr>
              <a:t> binds </a:t>
            </a:r>
            <a:r>
              <a:rPr lang="en-US" sz="2100" b="0" i="0" dirty="0" err="1">
                <a:solidFill>
                  <a:srgbClr val="242021"/>
                </a:solidFill>
                <a:effectLst/>
              </a:rPr>
              <a:t>java.desktop</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java.desktop</a:t>
            </a:r>
            <a:r>
              <a:rPr lang="en-US" sz="2100" b="0" i="0" dirty="0">
                <a:solidFill>
                  <a:srgbClr val="242021"/>
                </a:solidFill>
                <a:effectLst/>
              </a:rPr>
              <a:t/>
            </a:r>
            <a:br>
              <a:rPr lang="en-US" sz="2100" b="0" i="0" dirty="0">
                <a:solidFill>
                  <a:srgbClr val="242021"/>
                </a:solidFill>
                <a:effectLst/>
              </a:rPr>
            </a:br>
            <a:r>
              <a:rPr lang="en-US" sz="2100" b="0" i="0" dirty="0" err="1">
                <a:solidFill>
                  <a:srgbClr val="242021"/>
                </a:solidFill>
                <a:effectLst/>
              </a:rPr>
              <a:t>java.base</a:t>
            </a:r>
            <a:r>
              <a:rPr lang="en-US" sz="2100" b="0" i="0" dirty="0">
                <a:solidFill>
                  <a:srgbClr val="242021"/>
                </a:solidFill>
                <a:effectLst/>
              </a:rPr>
              <a:t> binds </a:t>
            </a:r>
            <a:r>
              <a:rPr lang="en-US" sz="2100" b="0" i="0" dirty="0" err="1">
                <a:solidFill>
                  <a:srgbClr val="242021"/>
                </a:solidFill>
                <a:effectLst/>
              </a:rPr>
              <a:t>jdk.jartool</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jdk.jartool</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a:t>
            </a:r>
            <a:br>
              <a:rPr lang="en-US" sz="2100" b="0" i="0" dirty="0">
                <a:solidFill>
                  <a:srgbClr val="242021"/>
                </a:solidFill>
                <a:effectLst/>
              </a:rPr>
            </a:br>
            <a:r>
              <a:rPr lang="en-US" sz="2100" b="0" i="0" dirty="0" err="1">
                <a:solidFill>
                  <a:srgbClr val="242021"/>
                </a:solidFill>
                <a:effectLst/>
              </a:rPr>
              <a:t>jdk.security.auth</a:t>
            </a:r>
            <a:r>
              <a:rPr lang="en-US" sz="2100" b="0" i="0" dirty="0">
                <a:solidFill>
                  <a:srgbClr val="242021"/>
                </a:solidFill>
                <a:effectLst/>
              </a:rPr>
              <a:t> requires </a:t>
            </a:r>
            <a:r>
              <a:rPr lang="en-US" sz="2100" b="0" i="0" dirty="0" err="1">
                <a:solidFill>
                  <a:srgbClr val="242021"/>
                </a:solidFill>
                <a:effectLst/>
              </a:rPr>
              <a:t>java.naming</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java.naming</a:t>
            </a:r>
            <a:r>
              <a:rPr lang="en-US" sz="2100" b="0" i="0" dirty="0">
                <a:solidFill>
                  <a:srgbClr val="242021"/>
                </a:solidFill>
                <a:effectLst/>
              </a:rPr>
              <a:t/>
            </a:r>
            <a:br>
              <a:rPr lang="en-US" sz="2100" b="0" i="0" dirty="0">
                <a:solidFill>
                  <a:srgbClr val="242021"/>
                </a:solidFill>
                <a:effectLst/>
              </a:rPr>
            </a:br>
            <a:r>
              <a:rPr lang="en-US" sz="2100" b="0" i="0" dirty="0" err="1">
                <a:solidFill>
                  <a:srgbClr val="242021"/>
                </a:solidFill>
                <a:effectLst/>
              </a:rPr>
              <a:t>jdk.security.auth</a:t>
            </a:r>
            <a:r>
              <a:rPr lang="en-US" sz="2100" b="0" i="0" dirty="0">
                <a:solidFill>
                  <a:srgbClr val="242021"/>
                </a:solidFill>
                <a:effectLst/>
              </a:rPr>
              <a:t> requires </a:t>
            </a:r>
            <a:r>
              <a:rPr lang="en-US" sz="2100" b="0" i="0" dirty="0" err="1">
                <a:solidFill>
                  <a:srgbClr val="242021"/>
                </a:solidFill>
                <a:effectLst/>
              </a:rPr>
              <a:t>java.security.jgss</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java.security.jgss</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a:t>
            </a:r>
            <a:br>
              <a:rPr lang="en-US" sz="2100" b="0" i="0" dirty="0">
                <a:solidFill>
                  <a:srgbClr val="242021"/>
                </a:solidFill>
                <a:effectLst/>
              </a:rPr>
            </a:br>
            <a:r>
              <a:rPr lang="en-US" sz="2100" b="0" i="0" dirty="0">
                <a:solidFill>
                  <a:srgbClr val="242021"/>
                </a:solidFill>
                <a:effectLst/>
              </a:rPr>
              <a:t>All fed!</a:t>
            </a:r>
            <a:br>
              <a:rPr lang="en-US" sz="2100" b="0" i="0" dirty="0">
                <a:solidFill>
                  <a:srgbClr val="242021"/>
                </a:solidFill>
                <a:effectLst/>
              </a:rPr>
            </a:br>
            <a:r>
              <a:rPr lang="en-US" sz="2100" b="0" i="0" dirty="0">
                <a:solidFill>
                  <a:srgbClr val="242021"/>
                </a:solidFill>
                <a:effectLst/>
              </a:rPr>
              <a:t>It starts out by listing the root module. That’s the one we are running: </a:t>
            </a:r>
            <a:r>
              <a:rPr lang="en-US" sz="2100" b="0" i="0" dirty="0" err="1">
                <a:solidFill>
                  <a:srgbClr val="242021"/>
                </a:solidFill>
                <a:effectLst/>
              </a:rPr>
              <a:t>zoo.animal</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.feeding. Then it lists many lines of packages included by the mandatory </a:t>
            </a:r>
            <a:r>
              <a:rPr lang="en-US" sz="2100" b="0" i="0" dirty="0" err="1">
                <a:solidFill>
                  <a:srgbClr val="242021"/>
                </a:solidFill>
                <a:effectLst/>
              </a:rPr>
              <a:t>java.base</a:t>
            </a:r>
            <a:r>
              <a:rPr lang="en-US" sz="2100" b="0" i="0" dirty="0">
                <a:solidFill>
                  <a:srgbClr val="242021"/>
                </a:solidFill>
                <a:effectLst/>
              </a:rPr>
              <a:t> module. After a while, it lists modules that have dependencies. Finally, it outputs the result of</a:t>
            </a:r>
            <a:br>
              <a:rPr lang="en-US" sz="2100" b="0" i="0" dirty="0">
                <a:solidFill>
                  <a:srgbClr val="242021"/>
                </a:solidFill>
                <a:effectLst/>
              </a:rPr>
            </a:br>
            <a:r>
              <a:rPr lang="en-US" sz="2100" b="0" i="0" dirty="0">
                <a:solidFill>
                  <a:srgbClr val="242021"/>
                </a:solidFill>
                <a:effectLst/>
              </a:rPr>
              <a:t>the program All fed!. The total output of this command is 66 lines.</a:t>
            </a: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3000356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fontScale="85000" lnSpcReduction="20000"/>
          </a:bodyPr>
          <a:lstStyle/>
          <a:p>
            <a:pPr marL="0" indent="0">
              <a:buNone/>
            </a:pPr>
            <a:r>
              <a:rPr lang="en-US" sz="1800" b="1" dirty="0">
                <a:solidFill>
                  <a:srgbClr val="242021"/>
                </a:solidFill>
                <a:highlight>
                  <a:srgbClr val="FFFF00"/>
                </a:highlight>
              </a:rPr>
              <a:t>3</a:t>
            </a:r>
            <a:r>
              <a:rPr lang="en-US" sz="1800" b="1" i="0" dirty="0">
                <a:solidFill>
                  <a:srgbClr val="242021"/>
                </a:solidFill>
                <a:effectLst/>
                <a:highlight>
                  <a:srgbClr val="FFFF00"/>
                </a:highlight>
              </a:rPr>
              <a:t>-</a:t>
            </a:r>
            <a:r>
              <a:rPr lang="fr-FR" sz="1800" b="1" i="0" dirty="0" err="1">
                <a:solidFill>
                  <a:srgbClr val="242021"/>
                </a:solidFill>
                <a:effectLst/>
                <a:highlight>
                  <a:srgbClr val="FFFF00"/>
                </a:highlight>
              </a:rPr>
              <a:t>Showing</a:t>
            </a:r>
            <a:r>
              <a:rPr lang="fr-FR" sz="1800" b="1" i="0" dirty="0">
                <a:solidFill>
                  <a:srgbClr val="242021"/>
                </a:solidFill>
                <a:effectLst/>
                <a:highlight>
                  <a:srgbClr val="FFFF00"/>
                </a:highlight>
              </a:rPr>
              <a:t> Module </a:t>
            </a:r>
            <a:r>
              <a:rPr lang="fr-FR" sz="1800" b="1" i="0" dirty="0" err="1">
                <a:solidFill>
                  <a:srgbClr val="242021"/>
                </a:solidFill>
                <a:effectLst/>
                <a:highlight>
                  <a:srgbClr val="FFFF00"/>
                </a:highlight>
              </a:rPr>
              <a:t>Resolution</a:t>
            </a:r>
            <a:r>
              <a:rPr lang="fr-FR" sz="1400" dirty="0">
                <a:highlight>
                  <a:srgbClr val="FFFF00"/>
                </a:highlight>
              </a:rPr>
              <a:t> </a:t>
            </a:r>
            <a:r>
              <a:rPr lang="fr-FR" sz="1400" dirty="0"/>
              <a:t/>
            </a:r>
            <a:br>
              <a:rPr lang="fr-FR" sz="1400" dirty="0"/>
            </a:br>
            <a:r>
              <a:rPr lang="en-US" sz="2100" b="0" i="0" dirty="0">
                <a:solidFill>
                  <a:srgbClr val="242021"/>
                </a:solidFill>
                <a:effectLst/>
              </a:rPr>
              <a:t>Luckily you don’t need to understand this output. That said, having seen it will make it</a:t>
            </a:r>
            <a:br>
              <a:rPr lang="en-US" sz="2100" b="0" i="0" dirty="0">
                <a:solidFill>
                  <a:srgbClr val="242021"/>
                </a:solidFill>
                <a:effectLst/>
              </a:rPr>
            </a:br>
            <a:r>
              <a:rPr lang="en-US" sz="2100" b="0" i="0" dirty="0">
                <a:solidFill>
                  <a:srgbClr val="242021"/>
                </a:solidFill>
                <a:effectLst/>
              </a:rPr>
              <a:t>easier to remember. Here’s a snippet of the output:</a:t>
            </a:r>
            <a:br>
              <a:rPr lang="en-US" sz="2100" b="0" i="0" dirty="0">
                <a:solidFill>
                  <a:srgbClr val="242021"/>
                </a:solidFill>
                <a:effectLst/>
              </a:rPr>
            </a:br>
            <a:r>
              <a:rPr lang="en-US" sz="2100" b="0" i="0" dirty="0">
                <a:solidFill>
                  <a:srgbClr val="242021"/>
                </a:solidFill>
                <a:effectLst/>
              </a:rPr>
              <a:t>root </a:t>
            </a:r>
            <a:r>
              <a:rPr lang="en-US" sz="2100" b="0" i="0" dirty="0" err="1">
                <a:solidFill>
                  <a:srgbClr val="242021"/>
                </a:solidFill>
                <a:effectLst/>
              </a:rPr>
              <a:t>zoo.animal.feeding</a:t>
            </a:r>
            <a:r>
              <a:rPr lang="en-US" sz="2100" b="0" i="0" dirty="0">
                <a:solidFill>
                  <a:srgbClr val="242021"/>
                </a:solidFill>
                <a:effectLst/>
              </a:rPr>
              <a:t> file:///absolutePath/feeding/</a:t>
            </a:r>
            <a:br>
              <a:rPr lang="en-US" sz="2100" b="0" i="0" dirty="0">
                <a:solidFill>
                  <a:srgbClr val="242021"/>
                </a:solidFill>
                <a:effectLst/>
              </a:rPr>
            </a:br>
            <a:r>
              <a:rPr lang="en-US" sz="2100" b="0" i="0" dirty="0" err="1">
                <a:solidFill>
                  <a:srgbClr val="242021"/>
                </a:solidFill>
                <a:effectLst/>
              </a:rPr>
              <a:t>java.base</a:t>
            </a:r>
            <a:r>
              <a:rPr lang="en-US" sz="2100" b="0" i="0" dirty="0">
                <a:solidFill>
                  <a:srgbClr val="242021"/>
                </a:solidFill>
                <a:effectLst/>
              </a:rPr>
              <a:t> binds </a:t>
            </a:r>
            <a:r>
              <a:rPr lang="en-US" sz="2100" b="0" i="0" dirty="0" err="1">
                <a:solidFill>
                  <a:srgbClr val="242021"/>
                </a:solidFill>
                <a:effectLst/>
              </a:rPr>
              <a:t>java.desktop</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java.desktop</a:t>
            </a:r>
            <a:r>
              <a:rPr lang="en-US" sz="2100" b="0" i="0" dirty="0">
                <a:solidFill>
                  <a:srgbClr val="242021"/>
                </a:solidFill>
                <a:effectLst/>
              </a:rPr>
              <a:t/>
            </a:r>
            <a:br>
              <a:rPr lang="en-US" sz="2100" b="0" i="0" dirty="0">
                <a:solidFill>
                  <a:srgbClr val="242021"/>
                </a:solidFill>
                <a:effectLst/>
              </a:rPr>
            </a:br>
            <a:r>
              <a:rPr lang="en-US" sz="2100" b="0" i="0" dirty="0" err="1">
                <a:solidFill>
                  <a:srgbClr val="242021"/>
                </a:solidFill>
                <a:effectLst/>
              </a:rPr>
              <a:t>java.base</a:t>
            </a:r>
            <a:r>
              <a:rPr lang="en-US" sz="2100" b="0" i="0" dirty="0">
                <a:solidFill>
                  <a:srgbClr val="242021"/>
                </a:solidFill>
                <a:effectLst/>
              </a:rPr>
              <a:t> binds </a:t>
            </a:r>
            <a:r>
              <a:rPr lang="en-US" sz="2100" b="0" i="0" dirty="0" err="1">
                <a:solidFill>
                  <a:srgbClr val="242021"/>
                </a:solidFill>
                <a:effectLst/>
              </a:rPr>
              <a:t>jdk.jartool</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jdk.jartool</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a:t>
            </a:r>
            <a:br>
              <a:rPr lang="en-US" sz="2100" b="0" i="0" dirty="0">
                <a:solidFill>
                  <a:srgbClr val="242021"/>
                </a:solidFill>
                <a:effectLst/>
              </a:rPr>
            </a:br>
            <a:r>
              <a:rPr lang="en-US" sz="2100" b="0" i="0" dirty="0" err="1">
                <a:solidFill>
                  <a:srgbClr val="242021"/>
                </a:solidFill>
                <a:effectLst/>
              </a:rPr>
              <a:t>jdk.security.auth</a:t>
            </a:r>
            <a:r>
              <a:rPr lang="en-US" sz="2100" b="0" i="0" dirty="0">
                <a:solidFill>
                  <a:srgbClr val="242021"/>
                </a:solidFill>
                <a:effectLst/>
              </a:rPr>
              <a:t> requires </a:t>
            </a:r>
            <a:r>
              <a:rPr lang="en-US" sz="2100" b="0" i="0" dirty="0" err="1">
                <a:solidFill>
                  <a:srgbClr val="242021"/>
                </a:solidFill>
                <a:effectLst/>
              </a:rPr>
              <a:t>java.naming</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java.naming</a:t>
            </a:r>
            <a:r>
              <a:rPr lang="en-US" sz="2100" b="0" i="0" dirty="0">
                <a:solidFill>
                  <a:srgbClr val="242021"/>
                </a:solidFill>
                <a:effectLst/>
              </a:rPr>
              <a:t/>
            </a:r>
            <a:br>
              <a:rPr lang="en-US" sz="2100" b="0" i="0" dirty="0">
                <a:solidFill>
                  <a:srgbClr val="242021"/>
                </a:solidFill>
                <a:effectLst/>
              </a:rPr>
            </a:br>
            <a:r>
              <a:rPr lang="en-US" sz="2100" b="0" i="0" dirty="0" err="1">
                <a:solidFill>
                  <a:srgbClr val="242021"/>
                </a:solidFill>
                <a:effectLst/>
              </a:rPr>
              <a:t>jdk.security.auth</a:t>
            </a:r>
            <a:r>
              <a:rPr lang="en-US" sz="2100" b="0" i="0" dirty="0">
                <a:solidFill>
                  <a:srgbClr val="242021"/>
                </a:solidFill>
                <a:effectLst/>
              </a:rPr>
              <a:t> requires </a:t>
            </a:r>
            <a:r>
              <a:rPr lang="en-US" sz="2100" b="0" i="0" dirty="0" err="1">
                <a:solidFill>
                  <a:srgbClr val="242021"/>
                </a:solidFill>
                <a:effectLst/>
              </a:rPr>
              <a:t>java.security.jgss</a:t>
            </a:r>
            <a:r>
              <a:rPr lang="en-US" sz="2100" b="0" i="0" dirty="0">
                <a:solidFill>
                  <a:srgbClr val="242021"/>
                </a:solidFill>
                <a:effectLst/>
              </a:rPr>
              <a:t> </a:t>
            </a:r>
            <a:r>
              <a:rPr lang="en-US" sz="2100" b="0" i="0" dirty="0" err="1">
                <a:solidFill>
                  <a:srgbClr val="242021"/>
                </a:solidFill>
                <a:effectLst/>
              </a:rPr>
              <a:t>jrt</a:t>
            </a:r>
            <a:r>
              <a:rPr lang="en-US" sz="2100" b="0" i="0" dirty="0">
                <a:solidFill>
                  <a:srgbClr val="242021"/>
                </a:solidFill>
                <a:effectLst/>
              </a:rPr>
              <a:t>:/</a:t>
            </a:r>
            <a:r>
              <a:rPr lang="en-US" sz="2100" b="0" i="0" dirty="0" err="1">
                <a:solidFill>
                  <a:srgbClr val="242021"/>
                </a:solidFill>
                <a:effectLst/>
              </a:rPr>
              <a:t>java.security.jgss</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a:t>
            </a:r>
            <a:br>
              <a:rPr lang="en-US" sz="2100" b="0" i="0" dirty="0">
                <a:solidFill>
                  <a:srgbClr val="242021"/>
                </a:solidFill>
                <a:effectLst/>
              </a:rPr>
            </a:br>
            <a:r>
              <a:rPr lang="en-US" sz="2100" b="0" i="0" dirty="0">
                <a:solidFill>
                  <a:srgbClr val="242021"/>
                </a:solidFill>
                <a:effectLst/>
              </a:rPr>
              <a:t>All fed!</a:t>
            </a:r>
            <a:br>
              <a:rPr lang="en-US" sz="2100" b="0" i="0" dirty="0">
                <a:solidFill>
                  <a:srgbClr val="242021"/>
                </a:solidFill>
                <a:effectLst/>
              </a:rPr>
            </a:br>
            <a:r>
              <a:rPr lang="en-US" sz="2100" b="0" i="0" dirty="0">
                <a:solidFill>
                  <a:srgbClr val="242021"/>
                </a:solidFill>
                <a:effectLst/>
              </a:rPr>
              <a:t>It starts out by listing the root module. That’s the one we are running: </a:t>
            </a:r>
            <a:r>
              <a:rPr lang="en-US" sz="2100" b="0" i="0" dirty="0" err="1">
                <a:solidFill>
                  <a:srgbClr val="242021"/>
                </a:solidFill>
                <a:effectLst/>
              </a:rPr>
              <a:t>zoo.animal</a:t>
            </a:r>
            <a:r>
              <a:rPr lang="en-US" sz="2100" b="0" i="0" dirty="0">
                <a:solidFill>
                  <a:srgbClr val="242021"/>
                </a:solidFill>
                <a:effectLst/>
              </a:rPr>
              <a:t/>
            </a:r>
            <a:br>
              <a:rPr lang="en-US" sz="2100" b="0" i="0" dirty="0">
                <a:solidFill>
                  <a:srgbClr val="242021"/>
                </a:solidFill>
                <a:effectLst/>
              </a:rPr>
            </a:br>
            <a:r>
              <a:rPr lang="en-US" sz="2100" b="0" i="0" dirty="0">
                <a:solidFill>
                  <a:srgbClr val="242021"/>
                </a:solidFill>
                <a:effectLst/>
              </a:rPr>
              <a:t>.feeding. Then it lists many lines of packages included by the mandatory </a:t>
            </a:r>
            <a:r>
              <a:rPr lang="en-US" sz="2100" b="0" i="0" dirty="0" err="1">
                <a:solidFill>
                  <a:srgbClr val="242021"/>
                </a:solidFill>
                <a:effectLst/>
              </a:rPr>
              <a:t>java.base</a:t>
            </a:r>
            <a:r>
              <a:rPr lang="en-US" sz="2100" b="0" i="0" dirty="0">
                <a:solidFill>
                  <a:srgbClr val="242021"/>
                </a:solidFill>
                <a:effectLst/>
              </a:rPr>
              <a:t> module. After a while, it lists modules that have dependencies. Finally, it outputs the result of</a:t>
            </a:r>
            <a:br>
              <a:rPr lang="en-US" sz="2100" b="0" i="0" dirty="0">
                <a:solidFill>
                  <a:srgbClr val="242021"/>
                </a:solidFill>
                <a:effectLst/>
              </a:rPr>
            </a:br>
            <a:r>
              <a:rPr lang="en-US" sz="2100" b="0" i="0" dirty="0">
                <a:solidFill>
                  <a:srgbClr val="242021"/>
                </a:solidFill>
                <a:effectLst/>
              </a:rPr>
              <a:t>the program All fed!. The total output of this command is 66 lines.</a:t>
            </a: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8001170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971995B0-4BC9-4BBD-BEF4-7EE9B78B5785}"/>
              </a:ext>
            </a:extLst>
          </p:cNvPr>
          <p:cNvPicPr>
            <a:picLocks noChangeAspect="1"/>
          </p:cNvPicPr>
          <p:nvPr/>
        </p:nvPicPr>
        <p:blipFill>
          <a:blip r:embed="rId2"/>
          <a:stretch>
            <a:fillRect/>
          </a:stretch>
        </p:blipFill>
        <p:spPr>
          <a:xfrm>
            <a:off x="1153551" y="2580587"/>
            <a:ext cx="5672013" cy="3093825"/>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1712723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03EE502B-E214-44AC-A85D-97DE95157AC0}"/>
              </a:ext>
            </a:extLst>
          </p:cNvPr>
          <p:cNvPicPr>
            <a:picLocks noChangeAspect="1"/>
          </p:cNvPicPr>
          <p:nvPr/>
        </p:nvPicPr>
        <p:blipFill>
          <a:blip r:embed="rId2"/>
          <a:stretch>
            <a:fillRect/>
          </a:stretch>
        </p:blipFill>
        <p:spPr>
          <a:xfrm>
            <a:off x="1153551" y="2441834"/>
            <a:ext cx="8839200" cy="2876550"/>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41249170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428976" y="2394984"/>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34FA290C-9C2B-421A-8B2C-23D35AADE93A}"/>
              </a:ext>
            </a:extLst>
          </p:cNvPr>
          <p:cNvPicPr>
            <a:picLocks noChangeAspect="1"/>
          </p:cNvPicPr>
          <p:nvPr/>
        </p:nvPicPr>
        <p:blipFill>
          <a:blip r:embed="rId2"/>
          <a:stretch>
            <a:fillRect/>
          </a:stretch>
        </p:blipFill>
        <p:spPr>
          <a:xfrm>
            <a:off x="1428976" y="2429932"/>
            <a:ext cx="7734682" cy="3470691"/>
          </a:xfrm>
          <a:prstGeom prst="rect">
            <a:avLst/>
          </a:prstGeom>
        </p:spPr>
      </p:pic>
      <p:pic>
        <p:nvPicPr>
          <p:cNvPr id="11" name="Image 10">
            <a:extLst>
              <a:ext uri="{FF2B5EF4-FFF2-40B4-BE49-F238E27FC236}">
                <a16:creationId xmlns="" xmlns:a16="http://schemas.microsoft.com/office/drawing/2014/main" id="{0D050BCA-DA73-41C5-9F8C-CF58C915B3BA}"/>
              </a:ext>
            </a:extLst>
          </p:cNvPr>
          <p:cNvPicPr>
            <a:picLocks noChangeAspect="1"/>
          </p:cNvPicPr>
          <p:nvPr/>
        </p:nvPicPr>
        <p:blipFill>
          <a:blip r:embed="rId3"/>
          <a:stretch>
            <a:fillRect/>
          </a:stretch>
        </p:blipFill>
        <p:spPr>
          <a:xfrm>
            <a:off x="1428976" y="769822"/>
            <a:ext cx="8924925" cy="1447800"/>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16800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564EC3B5-7928-4077-B703-A964A35111F1}"/>
              </a:ext>
            </a:extLst>
          </p:cNvPr>
          <p:cNvPicPr>
            <a:picLocks noChangeAspect="1"/>
          </p:cNvPicPr>
          <p:nvPr/>
        </p:nvPicPr>
        <p:blipFill>
          <a:blip r:embed="rId2"/>
          <a:stretch>
            <a:fillRect/>
          </a:stretch>
        </p:blipFill>
        <p:spPr>
          <a:xfrm>
            <a:off x="1153551" y="2549102"/>
            <a:ext cx="7057195" cy="3520859"/>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532144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endParaRPr lang="fr-FR" sz="3200" b="1" dirty="0">
              <a:solidFill>
                <a:srgbClr val="FF0000"/>
              </a:solidFill>
              <a:latin typeface="+mn-lt"/>
            </a:endParaRP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153551" y="2533364"/>
            <a:ext cx="10120907" cy="2031325"/>
          </a:xfrm>
          <a:prstGeom prst="rect">
            <a:avLst/>
          </a:prstGeom>
          <a:noFill/>
        </p:spPr>
        <p:txBody>
          <a:bodyPr wrap="square">
            <a:spAutoFit/>
          </a:bodyPr>
          <a:lstStyle/>
          <a:p>
            <a:r>
              <a:rPr lang="en-US" sz="2400" b="0" i="0" dirty="0">
                <a:solidFill>
                  <a:srgbClr val="0070C0"/>
                </a:solidFill>
                <a:effectLst/>
                <a:latin typeface="+mj-lt"/>
              </a:rPr>
              <a:t>1-</a:t>
            </a:r>
            <a:r>
              <a:rPr lang="fr-FR" sz="2400" b="1" i="0" dirty="0">
                <a:solidFill>
                  <a:srgbClr val="0070C0"/>
                </a:solidFill>
                <a:effectLst/>
                <a:latin typeface="+mj-lt"/>
              </a:rPr>
              <a:t> </a:t>
            </a:r>
            <a:r>
              <a:rPr lang="fr-FR" sz="2400" b="1" i="0" dirty="0" err="1">
                <a:solidFill>
                  <a:srgbClr val="0070C0"/>
                </a:solidFill>
                <a:effectLst/>
                <a:latin typeface="+mj-lt"/>
              </a:rPr>
              <a:t>Exploring</a:t>
            </a:r>
            <a:r>
              <a:rPr lang="fr-FR" sz="2400" b="1" i="0" dirty="0">
                <a:solidFill>
                  <a:srgbClr val="0070C0"/>
                </a:solidFill>
                <a:effectLst/>
                <a:latin typeface="+mj-lt"/>
              </a:rPr>
              <a:t> a Module</a:t>
            </a:r>
          </a:p>
          <a:p>
            <a:r>
              <a:rPr lang="en-US" sz="2400" dirty="0"/>
              <a:t/>
            </a:r>
            <a:br>
              <a:rPr lang="en-US" sz="2400" dirty="0"/>
            </a:br>
            <a:r>
              <a:rPr lang="fr-FR" sz="2400" b="1" dirty="0">
                <a:solidFill>
                  <a:srgbClr val="0070C0"/>
                </a:solidFill>
                <a:latin typeface="+mj-lt"/>
              </a:rPr>
              <a:t> </a:t>
            </a:r>
            <a:r>
              <a:rPr lang="en-US" dirty="0"/>
              <a:t/>
            </a:r>
            <a:br>
              <a:rPr lang="en-US" dirty="0"/>
            </a:br>
            <a:r>
              <a:rPr lang="en-US" dirty="0"/>
              <a:t/>
            </a:r>
            <a:br>
              <a:rPr lang="en-US" dirty="0"/>
            </a:br>
            <a:r>
              <a:rPr lang="en-US" dirty="0"/>
              <a:t/>
            </a:r>
            <a:br>
              <a:rPr lang="en-US" dirty="0"/>
            </a:br>
            <a:endParaRPr lang="x-none" dirty="0"/>
          </a:p>
        </p:txBody>
      </p:sp>
      <p:pic>
        <p:nvPicPr>
          <p:cNvPr id="13" name="Image 12">
            <a:extLst>
              <a:ext uri="{FF2B5EF4-FFF2-40B4-BE49-F238E27FC236}">
                <a16:creationId xmlns="" xmlns:a16="http://schemas.microsoft.com/office/drawing/2014/main" id="{BA423AFA-6E9B-4F42-8D65-50B83D062A0E}"/>
              </a:ext>
            </a:extLst>
          </p:cNvPr>
          <p:cNvPicPr>
            <a:picLocks noChangeAspect="1"/>
          </p:cNvPicPr>
          <p:nvPr/>
        </p:nvPicPr>
        <p:blipFill>
          <a:blip r:embed="rId2"/>
          <a:stretch>
            <a:fillRect/>
          </a:stretch>
        </p:blipFill>
        <p:spPr>
          <a:xfrm>
            <a:off x="1290197" y="3000750"/>
            <a:ext cx="4198837" cy="2875118"/>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 xmlns:a16="http://schemas.microsoft.com/office/drawing/2014/main" id="{11F41BD7-DDF0-4BBE-88BF-8A6C30FC6E85}"/>
              </a:ext>
            </a:extLst>
          </p:cNvPr>
          <p:cNvPicPr>
            <a:picLocks noChangeAspect="1"/>
          </p:cNvPicPr>
          <p:nvPr/>
        </p:nvPicPr>
        <p:blipFill>
          <a:blip r:embed="rId3"/>
          <a:stretch>
            <a:fillRect/>
          </a:stretch>
        </p:blipFill>
        <p:spPr>
          <a:xfrm>
            <a:off x="6214004" y="2651404"/>
            <a:ext cx="5065658" cy="3173133"/>
          </a:xfrm>
          <a:prstGeom prst="rect">
            <a:avLst/>
          </a:prstGeom>
          <a:effectLst>
            <a:outerShdw blurRad="50800" dist="38100" dir="2700000" algn="tl" rotWithShape="0">
              <a:prstClr val="black">
                <a:alpha val="40000"/>
              </a:prstClr>
            </a:outerShdw>
          </a:effectLst>
        </p:spPr>
      </p:pic>
      <p:sp>
        <p:nvSpPr>
          <p:cNvPr id="11"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5124659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434B3D86-5E8D-4806-9BA5-B3CDC0742E5B}"/>
              </a:ext>
            </a:extLst>
          </p:cNvPr>
          <p:cNvPicPr>
            <a:picLocks noChangeAspect="1"/>
          </p:cNvPicPr>
          <p:nvPr/>
        </p:nvPicPr>
        <p:blipFill>
          <a:blip r:embed="rId2"/>
          <a:stretch>
            <a:fillRect/>
          </a:stretch>
        </p:blipFill>
        <p:spPr>
          <a:xfrm>
            <a:off x="1051545" y="2650063"/>
            <a:ext cx="8934450" cy="2257425"/>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6591041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016C5F8A-9B1A-4F18-AA66-85A305A5F157}"/>
              </a:ext>
            </a:extLst>
          </p:cNvPr>
          <p:cNvPicPr>
            <a:picLocks noChangeAspect="1"/>
          </p:cNvPicPr>
          <p:nvPr/>
        </p:nvPicPr>
        <p:blipFill>
          <a:blip r:embed="rId2"/>
          <a:stretch>
            <a:fillRect/>
          </a:stretch>
        </p:blipFill>
        <p:spPr>
          <a:xfrm>
            <a:off x="1523941" y="900142"/>
            <a:ext cx="8656403" cy="4886826"/>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6517279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a:t>
            </a:r>
            <a:r>
              <a:rPr lang="fr-FR" b="1" i="0" dirty="0">
                <a:solidFill>
                  <a:srgbClr val="FF0000"/>
                </a:solidFill>
                <a:effectLst/>
              </a:rPr>
              <a:t>Discovering Modules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051545" y="2650063"/>
            <a:ext cx="9601196" cy="3505639"/>
          </a:xfrm>
        </p:spPr>
        <p:txBody>
          <a:bodyPr>
            <a:normAutofit/>
          </a:bodyPr>
          <a:lstStyle/>
          <a:p>
            <a:pPr marL="0" indent="0">
              <a:buNone/>
            </a:pPr>
            <a:endParaRPr lang="fr-FR" sz="1400" dirty="0">
              <a:highlight>
                <a:srgbClr val="FFFF00"/>
              </a:highlight>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D919EB1A-D281-4B93-977B-F5BBD2678DD5}"/>
              </a:ext>
            </a:extLst>
          </p:cNvPr>
          <p:cNvPicPr>
            <a:picLocks noChangeAspect="1"/>
          </p:cNvPicPr>
          <p:nvPr/>
        </p:nvPicPr>
        <p:blipFill>
          <a:blip r:embed="rId2"/>
          <a:stretch>
            <a:fillRect/>
          </a:stretch>
        </p:blipFill>
        <p:spPr>
          <a:xfrm>
            <a:off x="2408222" y="861786"/>
            <a:ext cx="6864252" cy="5014516"/>
          </a:xfrm>
          <a:prstGeom prst="rect">
            <a:avLst/>
          </a:prstGeom>
        </p:spPr>
      </p:pic>
      <p:sp>
        <p:nvSpPr>
          <p:cNvPr id="9"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52707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9" name="Image 8">
            <a:extLst>
              <a:ext uri="{FF2B5EF4-FFF2-40B4-BE49-F238E27FC236}">
                <a16:creationId xmlns="" xmlns:a16="http://schemas.microsoft.com/office/drawing/2014/main" id="{124DEB05-1884-4AED-A2D6-063511DC23CB}"/>
              </a:ext>
            </a:extLst>
          </p:cNvPr>
          <p:cNvPicPr>
            <a:picLocks noChangeAspect="1"/>
          </p:cNvPicPr>
          <p:nvPr/>
        </p:nvPicPr>
        <p:blipFill>
          <a:blip r:embed="rId2"/>
          <a:stretch>
            <a:fillRect/>
          </a:stretch>
        </p:blipFill>
        <p:spPr>
          <a:xfrm>
            <a:off x="1869032" y="519858"/>
            <a:ext cx="8178429" cy="5452286"/>
          </a:xfrm>
          <a:prstGeom prst="rect">
            <a:avLst/>
          </a:prstGeom>
        </p:spPr>
      </p:pic>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8864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7" name="Image 6">
            <a:extLst>
              <a:ext uri="{FF2B5EF4-FFF2-40B4-BE49-F238E27FC236}">
                <a16:creationId xmlns="" xmlns:a16="http://schemas.microsoft.com/office/drawing/2014/main" id="{8177759A-0B60-431D-A997-95931627CC47}"/>
              </a:ext>
            </a:extLst>
          </p:cNvPr>
          <p:cNvPicPr>
            <a:picLocks noChangeAspect="1"/>
          </p:cNvPicPr>
          <p:nvPr/>
        </p:nvPicPr>
        <p:blipFill>
          <a:blip r:embed="rId2"/>
          <a:stretch>
            <a:fillRect/>
          </a:stretch>
        </p:blipFill>
        <p:spPr>
          <a:xfrm>
            <a:off x="1504583" y="810379"/>
            <a:ext cx="9229725" cy="5057775"/>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63536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6775CB73-33FD-41DC-BA8C-BB9B19E530EA}"/>
              </a:ext>
            </a:extLst>
          </p:cNvPr>
          <p:cNvPicPr>
            <a:picLocks noChangeAspect="1"/>
          </p:cNvPicPr>
          <p:nvPr/>
        </p:nvPicPr>
        <p:blipFill>
          <a:blip r:embed="rId2"/>
          <a:stretch>
            <a:fillRect/>
          </a:stretch>
        </p:blipFill>
        <p:spPr>
          <a:xfrm>
            <a:off x="1471612" y="2481262"/>
            <a:ext cx="9248775" cy="1895475"/>
          </a:xfrm>
          <a:prstGeom prst="rect">
            <a:avLst/>
          </a:prstGeom>
        </p:spPr>
      </p:pic>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1015306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7" name="Image 6">
            <a:extLst>
              <a:ext uri="{FF2B5EF4-FFF2-40B4-BE49-F238E27FC236}">
                <a16:creationId xmlns="" xmlns:a16="http://schemas.microsoft.com/office/drawing/2014/main" id="{E33F7261-B286-49F5-9551-0BDEAB9477F6}"/>
              </a:ext>
            </a:extLst>
          </p:cNvPr>
          <p:cNvPicPr>
            <a:picLocks noChangeAspect="1"/>
          </p:cNvPicPr>
          <p:nvPr/>
        </p:nvPicPr>
        <p:blipFill>
          <a:blip r:embed="rId2"/>
          <a:stretch>
            <a:fillRect/>
          </a:stretch>
        </p:blipFill>
        <p:spPr>
          <a:xfrm>
            <a:off x="1731518" y="2490099"/>
            <a:ext cx="8546183" cy="3478901"/>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16007892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9C8BAC11-0F63-41EA-8C41-C6F28B88FC1B}"/>
              </a:ext>
            </a:extLst>
          </p:cNvPr>
          <p:cNvPicPr>
            <a:picLocks noChangeAspect="1"/>
          </p:cNvPicPr>
          <p:nvPr/>
        </p:nvPicPr>
        <p:blipFill>
          <a:blip r:embed="rId2"/>
          <a:stretch>
            <a:fillRect/>
          </a:stretch>
        </p:blipFill>
        <p:spPr>
          <a:xfrm>
            <a:off x="1514475" y="1235075"/>
            <a:ext cx="9163050" cy="4733925"/>
          </a:xfrm>
          <a:prstGeom prst="rect">
            <a:avLst/>
          </a:prstGeom>
        </p:spPr>
      </p:pic>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6090827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7" name="Image 6">
            <a:extLst>
              <a:ext uri="{FF2B5EF4-FFF2-40B4-BE49-F238E27FC236}">
                <a16:creationId xmlns="" xmlns:a16="http://schemas.microsoft.com/office/drawing/2014/main" id="{6B2D6E2C-E9B4-4247-9383-AB92F908BEF6}"/>
              </a:ext>
            </a:extLst>
          </p:cNvPr>
          <p:cNvPicPr>
            <a:picLocks noChangeAspect="1"/>
          </p:cNvPicPr>
          <p:nvPr/>
        </p:nvPicPr>
        <p:blipFill>
          <a:blip r:embed="rId2"/>
          <a:stretch>
            <a:fillRect/>
          </a:stretch>
        </p:blipFill>
        <p:spPr>
          <a:xfrm>
            <a:off x="1537921" y="909637"/>
            <a:ext cx="9163050" cy="5038725"/>
          </a:xfrm>
          <a:prstGeom prst="rect">
            <a:avLst/>
          </a:prstGeom>
        </p:spPr>
      </p:pic>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32075375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6-Reviewing Command-Line Options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pic>
        <p:nvPicPr>
          <p:cNvPr id="8" name="Image 7">
            <a:extLst>
              <a:ext uri="{FF2B5EF4-FFF2-40B4-BE49-F238E27FC236}">
                <a16:creationId xmlns="" xmlns:a16="http://schemas.microsoft.com/office/drawing/2014/main" id="{B79FBBD2-F5FF-40E2-94D2-F2BD6AF64072}"/>
              </a:ext>
            </a:extLst>
          </p:cNvPr>
          <p:cNvPicPr>
            <a:picLocks noChangeAspect="1"/>
          </p:cNvPicPr>
          <p:nvPr/>
        </p:nvPicPr>
        <p:blipFill>
          <a:blip r:embed="rId2"/>
          <a:stretch>
            <a:fillRect/>
          </a:stretch>
        </p:blipFill>
        <p:spPr>
          <a:xfrm>
            <a:off x="1495425" y="2860674"/>
            <a:ext cx="9201150" cy="2533650"/>
          </a:xfrm>
          <a:prstGeom prst="rect">
            <a:avLst/>
          </a:prstGeom>
        </p:spPr>
      </p:pic>
      <p:sp>
        <p:nvSpPr>
          <p:cNvPr id="7"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9244941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endParaRPr lang="fr-FR" sz="3200" b="1" dirty="0">
              <a:solidFill>
                <a:srgbClr val="FF0000"/>
              </a:solidFill>
              <a:latin typeface="+mn-lt"/>
            </a:endParaRP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153551" y="2707535"/>
            <a:ext cx="10120907" cy="4801314"/>
          </a:xfrm>
          <a:prstGeom prst="rect">
            <a:avLst/>
          </a:prstGeom>
          <a:noFill/>
        </p:spPr>
        <p:txBody>
          <a:bodyPr wrap="square">
            <a:spAutoFit/>
          </a:bodyPr>
          <a:lstStyle/>
          <a:p>
            <a:r>
              <a:rPr lang="en-US" sz="2400" b="1" dirty="0">
                <a:solidFill>
                  <a:srgbClr val="0070C0"/>
                </a:solidFill>
              </a:rPr>
              <a:t>2</a:t>
            </a:r>
            <a:r>
              <a:rPr lang="en-US" sz="2400" b="1" i="0" dirty="0">
                <a:solidFill>
                  <a:srgbClr val="0070C0"/>
                </a:solidFill>
                <a:effectLst/>
              </a:rPr>
              <a:t>-</a:t>
            </a:r>
            <a:r>
              <a:rPr lang="fr-FR" sz="2400" b="1" i="0" dirty="0">
                <a:solidFill>
                  <a:srgbClr val="0070C0"/>
                </a:solidFill>
                <a:effectLst/>
              </a:rPr>
              <a:t> </a:t>
            </a:r>
            <a:r>
              <a:rPr lang="en-US" sz="2400" b="1" i="0" dirty="0">
                <a:solidFill>
                  <a:srgbClr val="0070C0"/>
                </a:solidFill>
                <a:effectLst/>
              </a:rPr>
              <a:t>Benefits of Modules</a:t>
            </a:r>
            <a:r>
              <a:rPr lang="en-US" sz="1800" b="1" i="0" dirty="0">
                <a:solidFill>
                  <a:srgbClr val="000000"/>
                </a:solidFill>
                <a:effectLst/>
                <a:latin typeface="LiberationSans-Bold"/>
              </a:rPr>
              <a:t/>
            </a:r>
            <a:br>
              <a:rPr lang="en-US" sz="1800" b="1" i="0" dirty="0">
                <a:solidFill>
                  <a:srgbClr val="000000"/>
                </a:solidFill>
                <a:effectLst/>
                <a:latin typeface="LiberationSans-Bold"/>
              </a:rPr>
            </a:br>
            <a:r>
              <a:rPr lang="en-US" sz="1800" b="0" i="0" dirty="0" err="1">
                <a:solidFill>
                  <a:srgbClr val="000000"/>
                </a:solidFill>
                <a:effectLst/>
                <a:latin typeface="Georgia" panose="02040502050405020303" pitchFamily="18" charset="0"/>
              </a:rPr>
              <a:t>Modules</a:t>
            </a:r>
            <a:r>
              <a:rPr lang="en-US" sz="1800" b="0" i="0" dirty="0">
                <a:solidFill>
                  <a:srgbClr val="000000"/>
                </a:solidFill>
                <a:effectLst/>
                <a:latin typeface="Georgia" panose="02040502050405020303" pitchFamily="18" charset="0"/>
              </a:rPr>
              <a:t> look like another layer of things you need to know in order to program. While using modules is optional, it is important to understand the problems they are designed to solve. Besides, knowing why modules are useful is required for the exam!</a:t>
            </a:r>
            <a:r>
              <a:rPr lang="en-US" sz="2400" dirty="0"/>
              <a:t> </a:t>
            </a:r>
            <a:br>
              <a:rPr lang="en-US" sz="2400" dirty="0"/>
            </a:br>
            <a:r>
              <a:rPr lang="en-US" b="1" dirty="0">
                <a:solidFill>
                  <a:srgbClr val="0070C0"/>
                </a:solidFill>
              </a:rPr>
              <a:t>2-1) </a:t>
            </a:r>
            <a:r>
              <a:rPr lang="fr-FR" b="1" i="0" dirty="0" err="1">
                <a:solidFill>
                  <a:srgbClr val="0070C0"/>
                </a:solidFill>
                <a:effectLst/>
              </a:rPr>
              <a:t>Better</a:t>
            </a:r>
            <a:r>
              <a:rPr lang="fr-FR" b="1" i="0" dirty="0">
                <a:solidFill>
                  <a:srgbClr val="0070C0"/>
                </a:solidFill>
                <a:effectLst/>
              </a:rPr>
              <a:t> Access Control</a:t>
            </a:r>
            <a:r>
              <a:rPr lang="fr-FR" b="1" dirty="0">
                <a:solidFill>
                  <a:srgbClr val="0070C0"/>
                </a:solidFill>
              </a:rPr>
              <a:t> </a:t>
            </a:r>
            <a:r>
              <a:rPr lang="fr-FR" sz="2400" dirty="0"/>
              <a:t/>
            </a:r>
            <a:br>
              <a:rPr lang="fr-FR" sz="2400" dirty="0"/>
            </a:br>
            <a:r>
              <a:rPr lang="en-US" sz="1800" b="0" i="0" dirty="0">
                <a:solidFill>
                  <a:srgbClr val="000000"/>
                </a:solidFill>
                <a:effectLst/>
                <a:latin typeface="Georgia" panose="02040502050405020303" pitchFamily="18" charset="0"/>
              </a:rPr>
              <a:t>Modules solve this problem by acting as a fifth level of access control. They can expose packages within the modular JAR to specific other packages. This stronger form of encapsulation really does create internal packages. You’ll see how to code it when we talk about the </a:t>
            </a:r>
            <a:r>
              <a:rPr lang="en-US" sz="1800" b="0" i="0" dirty="0">
                <a:solidFill>
                  <a:srgbClr val="000000"/>
                </a:solidFill>
                <a:effectLst/>
                <a:latin typeface="LiberationMono"/>
              </a:rPr>
              <a:t>module-info.java </a:t>
            </a:r>
            <a:r>
              <a:rPr lang="en-US" sz="1800" b="0" i="0" dirty="0">
                <a:solidFill>
                  <a:srgbClr val="000000"/>
                </a:solidFill>
                <a:effectLst/>
                <a:latin typeface="Georgia" panose="02040502050405020303" pitchFamily="18" charset="0"/>
              </a:rPr>
              <a:t>file later in this chapter.</a:t>
            </a:r>
            <a:r>
              <a:rPr lang="en-US" sz="2400" dirty="0"/>
              <a:t> </a:t>
            </a:r>
            <a:br>
              <a:rPr lang="en-US" sz="2400" dirty="0"/>
            </a:br>
            <a:endParaRPr lang="fr-FR" sz="2400" b="1" i="0" dirty="0">
              <a:solidFill>
                <a:srgbClr val="0070C0"/>
              </a:solidFill>
              <a:effectLst/>
              <a:latin typeface="+mj-lt"/>
            </a:endParaRPr>
          </a:p>
          <a:p>
            <a:r>
              <a:rPr lang="en-US" sz="2400" dirty="0"/>
              <a:t/>
            </a:r>
            <a:br>
              <a:rPr lang="en-US" sz="2400" dirty="0"/>
            </a:br>
            <a:r>
              <a:rPr lang="fr-FR" sz="2400" b="1" dirty="0">
                <a:solidFill>
                  <a:srgbClr val="0070C0"/>
                </a:solidFill>
                <a:latin typeface="+mj-lt"/>
              </a:rPr>
              <a:t> </a:t>
            </a:r>
            <a:r>
              <a:rPr lang="en-US" dirty="0"/>
              <a:t/>
            </a:r>
            <a:br>
              <a:rPr lang="en-US" dirty="0"/>
            </a:br>
            <a:r>
              <a:rPr lang="en-US" dirty="0"/>
              <a:t/>
            </a:r>
            <a:br>
              <a:rPr lang="en-US" dirty="0"/>
            </a:br>
            <a:r>
              <a:rPr lang="en-US" dirty="0"/>
              <a:t/>
            </a:r>
            <a:br>
              <a:rPr lang="en-US" dirty="0"/>
            </a:br>
            <a:endParaRPr lang="x-none" dirty="0"/>
          </a:p>
        </p:txBody>
      </p:sp>
      <p:sp>
        <p:nvSpPr>
          <p:cNvPr id="10"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a:t>
            </a:r>
            <a:r>
              <a:rPr lang="en-US" dirty="0" smtClean="0"/>
              <a:t>7 </a:t>
            </a:r>
            <a:r>
              <a:rPr lang="en-US" dirty="0"/>
              <a:t>: </a:t>
            </a:r>
            <a:r>
              <a:rPr lang="fr-FR" b="1" dirty="0" smtClean="0"/>
              <a:t>Les 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509012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1-Introducing Modules</a:t>
            </a:r>
            <a:endParaRPr lang="fr-FR" sz="3200" b="1" dirty="0">
              <a:solidFill>
                <a:srgbClr val="FF0000"/>
              </a:solidFill>
              <a:latin typeface="+mn-lt"/>
            </a:endParaRP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24/06/2023</a:t>
            </a:fld>
            <a:endParaRPr lang="fr-FR"/>
          </a:p>
        </p:txBody>
      </p:sp>
      <p:sp>
        <p:nvSpPr>
          <p:cNvPr id="9" name="ZoneTexte 8">
            <a:extLst>
              <a:ext uri="{FF2B5EF4-FFF2-40B4-BE49-F238E27FC236}">
                <a16:creationId xmlns="" xmlns:a16="http://schemas.microsoft.com/office/drawing/2014/main" id="{503A8AA9-5ACA-43EC-8440-61EAA3D4242D}"/>
              </a:ext>
            </a:extLst>
          </p:cNvPr>
          <p:cNvSpPr txBox="1"/>
          <p:nvPr/>
        </p:nvSpPr>
        <p:spPr>
          <a:xfrm>
            <a:off x="1153551" y="2556932"/>
            <a:ext cx="10120907" cy="5724644"/>
          </a:xfrm>
          <a:prstGeom prst="rect">
            <a:avLst/>
          </a:prstGeom>
          <a:noFill/>
        </p:spPr>
        <p:txBody>
          <a:bodyPr wrap="square">
            <a:spAutoFit/>
          </a:bodyPr>
          <a:lstStyle/>
          <a:p>
            <a:r>
              <a:rPr lang="en-US" b="1" dirty="0">
                <a:solidFill>
                  <a:srgbClr val="0070C0"/>
                </a:solidFill>
              </a:rPr>
              <a:t>2-2) </a:t>
            </a:r>
            <a:r>
              <a:rPr lang="fr-FR" b="1" i="0" dirty="0" err="1">
                <a:solidFill>
                  <a:srgbClr val="0070C0"/>
                </a:solidFill>
                <a:effectLst/>
              </a:rPr>
              <a:t>Clearer</a:t>
            </a:r>
            <a:r>
              <a:rPr lang="fr-FR" b="1" i="0" dirty="0">
                <a:solidFill>
                  <a:srgbClr val="0070C0"/>
                </a:solidFill>
                <a:effectLst/>
              </a:rPr>
              <a:t> </a:t>
            </a:r>
            <a:r>
              <a:rPr lang="fr-FR" b="1" i="0" dirty="0" err="1">
                <a:solidFill>
                  <a:srgbClr val="0070C0"/>
                </a:solidFill>
                <a:effectLst/>
              </a:rPr>
              <a:t>Dependency</a:t>
            </a:r>
            <a:r>
              <a:rPr lang="fr-FR" b="1" i="0" dirty="0">
                <a:solidFill>
                  <a:srgbClr val="0070C0"/>
                </a:solidFill>
                <a:effectLst/>
              </a:rPr>
              <a:t> Management</a:t>
            </a:r>
            <a:r>
              <a:rPr lang="fr-FR" dirty="0">
                <a:solidFill>
                  <a:srgbClr val="0070C0"/>
                </a:solidFill>
              </a:rPr>
              <a:t> </a:t>
            </a:r>
            <a:r>
              <a:rPr lang="fr-FR" dirty="0"/>
              <a:t/>
            </a:r>
            <a:br>
              <a:rPr lang="fr-FR" dirty="0"/>
            </a:br>
            <a:r>
              <a:rPr lang="en-US" sz="1800" b="0" i="0" dirty="0">
                <a:solidFill>
                  <a:srgbClr val="000000"/>
                </a:solidFill>
                <a:effectLst/>
                <a:latin typeface="Georgia" panose="02040502050405020303" pitchFamily="18" charset="0"/>
              </a:rPr>
              <a:t>In a fully modular environment, each of the open source projects would specify their dependencies in the </a:t>
            </a:r>
            <a:r>
              <a:rPr lang="en-US" sz="1800" b="0" i="0" dirty="0">
                <a:solidFill>
                  <a:srgbClr val="000000"/>
                </a:solidFill>
                <a:effectLst/>
                <a:latin typeface="LiberationMono"/>
              </a:rPr>
              <a:t>module-info.java </a:t>
            </a:r>
            <a:r>
              <a:rPr lang="en-US" sz="1800" b="0" i="0" dirty="0">
                <a:solidFill>
                  <a:srgbClr val="000000"/>
                </a:solidFill>
                <a:effectLst/>
                <a:latin typeface="Georgia" panose="02040502050405020303" pitchFamily="18" charset="0"/>
              </a:rPr>
              <a:t>file.</a:t>
            </a:r>
            <a:r>
              <a:rPr lang="en-US" sz="2400" dirty="0"/>
              <a:t> </a:t>
            </a:r>
            <a:br>
              <a:rPr lang="en-US" sz="2400" dirty="0"/>
            </a:br>
            <a:r>
              <a:rPr lang="en-US" b="1" dirty="0">
                <a:solidFill>
                  <a:srgbClr val="0070C0"/>
                </a:solidFill>
              </a:rPr>
              <a:t>2-3) </a:t>
            </a:r>
            <a:r>
              <a:rPr lang="fr-FR" b="1" i="0" dirty="0">
                <a:solidFill>
                  <a:srgbClr val="0070C0"/>
                </a:solidFill>
                <a:effectLst/>
              </a:rPr>
              <a:t>Custom Java </a:t>
            </a:r>
            <a:r>
              <a:rPr lang="fr-FR" b="1" i="0" dirty="0" err="1">
                <a:solidFill>
                  <a:srgbClr val="0070C0"/>
                </a:solidFill>
                <a:effectLst/>
              </a:rPr>
              <a:t>Builds</a:t>
            </a:r>
            <a:r>
              <a:rPr lang="fr-FR" b="1" dirty="0">
                <a:solidFill>
                  <a:srgbClr val="0070C0"/>
                </a:solidFill>
              </a:rPr>
              <a:t> </a:t>
            </a:r>
            <a:r>
              <a:rPr lang="fr-FR" sz="2400" dirty="0"/>
              <a:t/>
            </a:r>
            <a:br>
              <a:rPr lang="fr-FR" sz="2400" dirty="0"/>
            </a:br>
            <a:r>
              <a:rPr lang="en-US" sz="1800" b="0" i="0" dirty="0">
                <a:solidFill>
                  <a:srgbClr val="000000"/>
                </a:solidFill>
                <a:effectLst/>
                <a:latin typeface="Georgia" panose="02040502050405020303" pitchFamily="18" charset="0"/>
              </a:rPr>
              <a:t>The Java Platform Module System allows developers to specify what modules they actually need. This makes it possible to create a smaller runtime image that is customized to what the application needs and nothing more. Users can run that image without having Java installed</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at all.</a:t>
            </a:r>
            <a:br>
              <a:rPr lang="en-US" sz="1800" b="0" i="0" dirty="0">
                <a:solidFill>
                  <a:srgbClr val="000000"/>
                </a:solidFill>
                <a:effectLst/>
                <a:latin typeface="Georgia" panose="02040502050405020303" pitchFamily="18" charset="0"/>
              </a:rPr>
            </a:br>
            <a:r>
              <a:rPr lang="en-US" sz="1800" b="0" i="0" dirty="0">
                <a:solidFill>
                  <a:srgbClr val="000000"/>
                </a:solidFill>
                <a:effectLst/>
                <a:latin typeface="Georgia" panose="02040502050405020303" pitchFamily="18" charset="0"/>
              </a:rPr>
              <a:t>A tool called</a:t>
            </a:r>
            <a:r>
              <a:rPr lang="en-US" sz="1800" b="1" i="0" dirty="0">
                <a:solidFill>
                  <a:srgbClr val="0070C0"/>
                </a:solidFill>
                <a:effectLst/>
                <a:latin typeface="Georgia" panose="02040502050405020303" pitchFamily="18" charset="0"/>
              </a:rPr>
              <a:t> </a:t>
            </a:r>
            <a:r>
              <a:rPr lang="en-US" sz="1800" b="1" i="0" dirty="0" err="1">
                <a:solidFill>
                  <a:srgbClr val="0070C0"/>
                </a:solidFill>
                <a:effectLst/>
                <a:latin typeface="LiberationMono"/>
              </a:rPr>
              <a:t>jlink</a:t>
            </a:r>
            <a:r>
              <a:rPr lang="en-US" sz="1800" b="1" i="0" dirty="0">
                <a:solidFill>
                  <a:srgbClr val="0070C0"/>
                </a:solidFill>
                <a:effectLst/>
                <a:latin typeface="LiberationMono"/>
              </a:rPr>
              <a:t> </a:t>
            </a:r>
            <a:r>
              <a:rPr lang="en-US" sz="1800" b="0" i="0" dirty="0">
                <a:solidFill>
                  <a:srgbClr val="000000"/>
                </a:solidFill>
                <a:effectLst/>
                <a:latin typeface="Georgia" panose="02040502050405020303" pitchFamily="18" charset="0"/>
              </a:rPr>
              <a:t>is used to create this runtime image. Luckily, you only need to know that custom smaller runtimes are possible. How to create them is out of scope for the exam.</a:t>
            </a:r>
            <a:r>
              <a:rPr lang="en-US" sz="2400" dirty="0"/>
              <a:t> </a:t>
            </a:r>
            <a:br>
              <a:rPr lang="en-US" sz="2400" dirty="0"/>
            </a:br>
            <a:r>
              <a:rPr lang="fr-FR" sz="2400" dirty="0"/>
              <a:t/>
            </a:r>
            <a:br>
              <a:rPr lang="fr-FR" sz="2400" dirty="0"/>
            </a:br>
            <a:r>
              <a:rPr lang="en-US" sz="2400" dirty="0"/>
              <a:t/>
            </a:r>
            <a:br>
              <a:rPr lang="en-US" sz="2400" dirty="0"/>
            </a:br>
            <a:endParaRPr lang="fr-FR" sz="2400" b="1" i="0" dirty="0">
              <a:solidFill>
                <a:srgbClr val="0070C0"/>
              </a:solidFill>
              <a:effectLst/>
              <a:latin typeface="+mj-lt"/>
            </a:endParaRPr>
          </a:p>
          <a:p>
            <a:r>
              <a:rPr lang="en-US" sz="2400" dirty="0"/>
              <a:t/>
            </a:r>
            <a:br>
              <a:rPr lang="en-US" sz="2400" dirty="0"/>
            </a:br>
            <a:r>
              <a:rPr lang="fr-FR" sz="2400" b="1" dirty="0">
                <a:solidFill>
                  <a:srgbClr val="0070C0"/>
                </a:solidFill>
                <a:latin typeface="+mj-lt"/>
              </a:rPr>
              <a:t> </a:t>
            </a:r>
            <a:r>
              <a:rPr lang="en-US" dirty="0"/>
              <a:t/>
            </a:r>
            <a:br>
              <a:rPr lang="en-US" dirty="0"/>
            </a:br>
            <a:r>
              <a:rPr lang="en-US" dirty="0"/>
              <a:t/>
            </a:r>
            <a:br>
              <a:rPr lang="en-US" dirty="0"/>
            </a:br>
            <a:r>
              <a:rPr lang="en-US" dirty="0"/>
              <a:t/>
            </a:r>
            <a:br>
              <a:rPr lang="en-US" dirty="0"/>
            </a:br>
            <a:endParaRPr lang="x-none" dirty="0"/>
          </a:p>
        </p:txBody>
      </p:sp>
      <p:sp>
        <p:nvSpPr>
          <p:cNvPr id="8"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a:xfrm>
            <a:off x="1295401" y="5969000"/>
            <a:ext cx="7305900" cy="279400"/>
          </a:xfrm>
        </p:spPr>
        <p:txBody>
          <a:bodyPr/>
          <a:lstStyle/>
          <a:p>
            <a:r>
              <a:rPr lang="en-US" dirty="0"/>
              <a:t>Chapter 6 : </a:t>
            </a:r>
            <a:r>
              <a:rPr lang="fr-FR" b="1" dirty="0" smtClean="0"/>
              <a:t>Modules           </a:t>
            </a:r>
            <a:r>
              <a:rPr lang="en-US" dirty="0" smtClean="0"/>
              <a:t>                                                 </a:t>
            </a:r>
            <a:r>
              <a:rPr lang="en-US" dirty="0" err="1"/>
              <a:t>Dr</a:t>
            </a:r>
            <a:r>
              <a:rPr lang="en-US" dirty="0"/>
              <a:t> Mohamed Amine </a:t>
            </a:r>
            <a:r>
              <a:rPr lang="en-US" dirty="0" err="1"/>
              <a:t>Mezghich</a:t>
            </a:r>
            <a:endParaRPr lang="fr-FR" dirty="0"/>
          </a:p>
        </p:txBody>
      </p:sp>
    </p:spTree>
    <p:extLst>
      <p:ext uri="{BB962C8B-B14F-4D97-AF65-F5344CB8AC3E}">
        <p14:creationId xmlns:p14="http://schemas.microsoft.com/office/powerpoint/2010/main" val="2970216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5250</TotalTime>
  <Words>1998</Words>
  <Application>Microsoft Office PowerPoint</Application>
  <PresentationFormat>Widescreen</PresentationFormat>
  <Paragraphs>532</Paragraphs>
  <Slides>79</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79</vt:i4>
      </vt:variant>
    </vt:vector>
  </HeadingPairs>
  <TitlesOfParts>
    <vt:vector size="96" baseType="lpstr">
      <vt:lpstr>Arial</vt:lpstr>
      <vt:lpstr>Calibri</vt:lpstr>
      <vt:lpstr>Garamond</vt:lpstr>
      <vt:lpstr>Georgia</vt:lpstr>
      <vt:lpstr>Georgia-Bold</vt:lpstr>
      <vt:lpstr>Georgia-Italic</vt:lpstr>
      <vt:lpstr>LiberationMono</vt:lpstr>
      <vt:lpstr>LiberationSans-Bold</vt:lpstr>
      <vt:lpstr>Microsoft GothicNeo Light</vt:lpstr>
      <vt:lpstr>Microsoft Himalaya</vt:lpstr>
      <vt:lpstr>SabonLTStd-Italic</vt:lpstr>
      <vt:lpstr>SabonLTStd-Roman</vt:lpstr>
      <vt:lpstr>SourceCodePro-Bold</vt:lpstr>
      <vt:lpstr>SourceCodePro-Regular</vt:lpstr>
      <vt:lpstr>UniversLTStd-Bold</vt:lpstr>
      <vt:lpstr>UniversLTStd-BoldObl</vt:lpstr>
      <vt:lpstr>Organique</vt:lpstr>
      <vt:lpstr>OCP 11 Part 1 [1Z0-819]</vt:lpstr>
      <vt:lpstr>Chapter 7 :Modules </vt:lpstr>
      <vt:lpstr>Chapter 7:Modules </vt:lpstr>
      <vt:lpstr>1-Introducing Modules</vt:lpstr>
      <vt:lpstr>1-Introducing Modules</vt:lpstr>
      <vt:lpstr>1-Introducing Modules</vt:lpstr>
      <vt:lpstr>1-Introducing Modules</vt:lpstr>
      <vt:lpstr>1-Introducing Modules</vt:lpstr>
      <vt:lpstr>1-Introducing Modules</vt:lpstr>
      <vt:lpstr>1-Introducing Modules</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2-Creating and running a modular program</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3-Multiples modules</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4-Diving into the Module info file</vt:lpstr>
      <vt:lpstr>5-Discovering Modules </vt:lpstr>
      <vt:lpstr>5-Discovering Modules </vt:lpstr>
      <vt:lpstr>5-Discovering Modules </vt:lpstr>
      <vt:lpstr>                              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5-Discovering Modules </vt:lpstr>
      <vt:lpstr>6-Reviewing Command-Line Options </vt:lpstr>
      <vt:lpstr>6-Reviewing Command-Line Options </vt:lpstr>
      <vt:lpstr>6-Reviewing Command-Line Options </vt:lpstr>
      <vt:lpstr>6-Reviewing Command-Line Options </vt:lpstr>
      <vt:lpstr>6-Reviewing Command-Line Options </vt:lpstr>
      <vt:lpstr>6-Reviewing Command-Line Options </vt:lpstr>
      <vt:lpstr>6-Reviewing Command-Line Options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OCP 1Z0-809</dc:title>
  <dc:creator>Mohamed Amine Mezghich</dc:creator>
  <cp:lastModifiedBy>amine</cp:lastModifiedBy>
  <cp:revision>617</cp:revision>
  <dcterms:created xsi:type="dcterms:W3CDTF">2018-08-30T10:23:28Z</dcterms:created>
  <dcterms:modified xsi:type="dcterms:W3CDTF">2023-06-24T14:17:23Z</dcterms:modified>
</cp:coreProperties>
</file>